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6" r:id="rId10"/>
    <p:sldId id="265" r:id="rId11"/>
    <p:sldId id="264" r:id="rId12"/>
    <p:sldId id="267" r:id="rId13"/>
    <p:sldId id="268" r:id="rId14"/>
    <p:sldId id="271" r:id="rId15"/>
    <p:sldId id="269" r:id="rId16"/>
    <p:sldId id="270" r:id="rId17"/>
    <p:sldId id="272" r:id="rId18"/>
    <p:sldId id="273" r:id="rId19"/>
    <p:sldId id="274" r:id="rId20"/>
    <p:sldId id="275" r:id="rId21"/>
    <p:sldId id="276" r:id="rId22"/>
    <p:sldId id="277" r:id="rId23"/>
    <p:sldId id="278" r:id="rId24"/>
    <p:sldId id="280" r:id="rId25"/>
    <p:sldId id="279"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0" d="100"/>
          <a:sy n="60" d="100"/>
        </p:scale>
        <p:origin x="114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7616CA5-8B82-4157-87D2-4643A8D43666}"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8767AA-D13A-43BA-9B75-AF54136AB48B}" type="slidenum">
              <a:rPr lang="en-GB" smtClean="0"/>
              <a:t>‹#›</a:t>
            </a:fld>
            <a:endParaRPr lang="en-GB"/>
          </a:p>
        </p:txBody>
      </p:sp>
    </p:spTree>
    <p:extLst>
      <p:ext uri="{BB962C8B-B14F-4D97-AF65-F5344CB8AC3E}">
        <p14:creationId xmlns:p14="http://schemas.microsoft.com/office/powerpoint/2010/main" val="1547947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616CA5-8B82-4157-87D2-4643A8D43666}"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8767AA-D13A-43BA-9B75-AF54136AB48B}" type="slidenum">
              <a:rPr lang="en-GB" smtClean="0"/>
              <a:t>‹#›</a:t>
            </a:fld>
            <a:endParaRPr lang="en-GB"/>
          </a:p>
        </p:txBody>
      </p:sp>
    </p:spTree>
    <p:extLst>
      <p:ext uri="{BB962C8B-B14F-4D97-AF65-F5344CB8AC3E}">
        <p14:creationId xmlns:p14="http://schemas.microsoft.com/office/powerpoint/2010/main" val="374022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616CA5-8B82-4157-87D2-4643A8D43666}"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8767AA-D13A-43BA-9B75-AF54136AB48B}" type="slidenum">
              <a:rPr lang="en-GB" smtClean="0"/>
              <a:t>‹#›</a:t>
            </a:fld>
            <a:endParaRPr lang="en-GB"/>
          </a:p>
        </p:txBody>
      </p:sp>
    </p:spTree>
    <p:extLst>
      <p:ext uri="{BB962C8B-B14F-4D97-AF65-F5344CB8AC3E}">
        <p14:creationId xmlns:p14="http://schemas.microsoft.com/office/powerpoint/2010/main" val="3883912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616CA5-8B82-4157-87D2-4643A8D43666}"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8767AA-D13A-43BA-9B75-AF54136AB48B}" type="slidenum">
              <a:rPr lang="en-GB" smtClean="0"/>
              <a:t>‹#›</a:t>
            </a:fld>
            <a:endParaRPr lang="en-GB"/>
          </a:p>
        </p:txBody>
      </p:sp>
    </p:spTree>
    <p:extLst>
      <p:ext uri="{BB962C8B-B14F-4D97-AF65-F5344CB8AC3E}">
        <p14:creationId xmlns:p14="http://schemas.microsoft.com/office/powerpoint/2010/main" val="1996966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616CA5-8B82-4157-87D2-4643A8D43666}"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8767AA-D13A-43BA-9B75-AF54136AB48B}" type="slidenum">
              <a:rPr lang="en-GB" smtClean="0"/>
              <a:t>‹#›</a:t>
            </a:fld>
            <a:endParaRPr lang="en-GB"/>
          </a:p>
        </p:txBody>
      </p:sp>
    </p:spTree>
    <p:extLst>
      <p:ext uri="{BB962C8B-B14F-4D97-AF65-F5344CB8AC3E}">
        <p14:creationId xmlns:p14="http://schemas.microsoft.com/office/powerpoint/2010/main" val="1915595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7616CA5-8B82-4157-87D2-4643A8D43666}" type="datetimeFigureOut">
              <a:rPr lang="en-GB" smtClean="0"/>
              <a:t>04/10/2021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8767AA-D13A-43BA-9B75-AF54136AB48B}" type="slidenum">
              <a:rPr lang="en-GB" smtClean="0"/>
              <a:t>‹#›</a:t>
            </a:fld>
            <a:endParaRPr lang="en-GB"/>
          </a:p>
        </p:txBody>
      </p:sp>
    </p:spTree>
    <p:extLst>
      <p:ext uri="{BB962C8B-B14F-4D97-AF65-F5344CB8AC3E}">
        <p14:creationId xmlns:p14="http://schemas.microsoft.com/office/powerpoint/2010/main" val="4175091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7616CA5-8B82-4157-87D2-4643A8D43666}" type="datetimeFigureOut">
              <a:rPr lang="en-GB" smtClean="0"/>
              <a:t>04/10/2021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8767AA-D13A-43BA-9B75-AF54136AB48B}" type="slidenum">
              <a:rPr lang="en-GB" smtClean="0"/>
              <a:t>‹#›</a:t>
            </a:fld>
            <a:endParaRPr lang="en-GB"/>
          </a:p>
        </p:txBody>
      </p:sp>
    </p:spTree>
    <p:extLst>
      <p:ext uri="{BB962C8B-B14F-4D97-AF65-F5344CB8AC3E}">
        <p14:creationId xmlns:p14="http://schemas.microsoft.com/office/powerpoint/2010/main" val="626715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7616CA5-8B82-4157-87D2-4643A8D43666}" type="datetimeFigureOut">
              <a:rPr lang="en-GB" smtClean="0"/>
              <a:t>04/10/2021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8767AA-D13A-43BA-9B75-AF54136AB48B}" type="slidenum">
              <a:rPr lang="en-GB" smtClean="0"/>
              <a:t>‹#›</a:t>
            </a:fld>
            <a:endParaRPr lang="en-GB"/>
          </a:p>
        </p:txBody>
      </p:sp>
    </p:spTree>
    <p:extLst>
      <p:ext uri="{BB962C8B-B14F-4D97-AF65-F5344CB8AC3E}">
        <p14:creationId xmlns:p14="http://schemas.microsoft.com/office/powerpoint/2010/main" val="3911621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16CA5-8B82-4157-87D2-4643A8D43666}" type="datetimeFigureOut">
              <a:rPr lang="en-GB" smtClean="0"/>
              <a:t>04/10/2021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8767AA-D13A-43BA-9B75-AF54136AB48B}" type="slidenum">
              <a:rPr lang="en-GB" smtClean="0"/>
              <a:t>‹#›</a:t>
            </a:fld>
            <a:endParaRPr lang="en-GB"/>
          </a:p>
        </p:txBody>
      </p:sp>
    </p:spTree>
    <p:extLst>
      <p:ext uri="{BB962C8B-B14F-4D97-AF65-F5344CB8AC3E}">
        <p14:creationId xmlns:p14="http://schemas.microsoft.com/office/powerpoint/2010/main" val="251541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616CA5-8B82-4157-87D2-4643A8D43666}" type="datetimeFigureOut">
              <a:rPr lang="en-GB" smtClean="0"/>
              <a:t>04/10/2021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8767AA-D13A-43BA-9B75-AF54136AB48B}" type="slidenum">
              <a:rPr lang="en-GB" smtClean="0"/>
              <a:t>‹#›</a:t>
            </a:fld>
            <a:endParaRPr lang="en-GB"/>
          </a:p>
        </p:txBody>
      </p:sp>
    </p:spTree>
    <p:extLst>
      <p:ext uri="{BB962C8B-B14F-4D97-AF65-F5344CB8AC3E}">
        <p14:creationId xmlns:p14="http://schemas.microsoft.com/office/powerpoint/2010/main" val="240127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616CA5-8B82-4157-87D2-4643A8D43666}" type="datetimeFigureOut">
              <a:rPr lang="en-GB" smtClean="0"/>
              <a:t>04/10/2021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8767AA-D13A-43BA-9B75-AF54136AB48B}" type="slidenum">
              <a:rPr lang="en-GB" smtClean="0"/>
              <a:t>‹#›</a:t>
            </a:fld>
            <a:endParaRPr lang="en-GB"/>
          </a:p>
        </p:txBody>
      </p:sp>
    </p:spTree>
    <p:extLst>
      <p:ext uri="{BB962C8B-B14F-4D97-AF65-F5344CB8AC3E}">
        <p14:creationId xmlns:p14="http://schemas.microsoft.com/office/powerpoint/2010/main" val="2211605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7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16CA5-8B82-4157-87D2-4643A8D43666}" type="datetimeFigureOut">
              <a:rPr lang="en-GB" smtClean="0"/>
              <a:t>04/10/2021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767AA-D13A-43BA-9B75-AF54136AB48B}" type="slidenum">
              <a:rPr lang="en-GB" smtClean="0"/>
              <a:t>‹#›</a:t>
            </a:fld>
            <a:endParaRPr lang="en-GB"/>
          </a:p>
        </p:txBody>
      </p:sp>
    </p:spTree>
    <p:extLst>
      <p:ext uri="{BB962C8B-B14F-4D97-AF65-F5344CB8AC3E}">
        <p14:creationId xmlns:p14="http://schemas.microsoft.com/office/powerpoint/2010/main" val="3547746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cid:33D23EC1-012B-4315-B4AA-EC90E88FF3D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975227"/>
            <a:ext cx="9144000" cy="1354206"/>
          </a:xfrm>
        </p:spPr>
        <p:txBody>
          <a:bodyPr/>
          <a:lstStyle/>
          <a:p>
            <a:r>
              <a:rPr lang="en-GB" b="1" dirty="0" smtClean="0">
                <a:solidFill>
                  <a:srgbClr val="FF66CC"/>
                </a:solidFill>
                <a:latin typeface="Coves" panose="02000500000000000000" pitchFamily="2" charset="0"/>
                <a:ea typeface="Calibri" panose="020F0502020204030204" pitchFamily="34" charset="0"/>
                <a:cs typeface="Arial" panose="020B0604020202020204" pitchFamily="34" charset="0"/>
              </a:rPr>
              <a:t>EYFS Curriculum</a:t>
            </a:r>
            <a:endParaRPr lang="en-GB" dirty="0">
              <a:solidFill>
                <a:srgbClr val="FF66CC"/>
              </a:solidFill>
              <a:latin typeface="Coves" panose="02000500000000000000" pitchFamily="2" charset="0"/>
              <a:cs typeface="Arial" panose="020B0604020202020204" pitchFamily="34" charset="0"/>
            </a:endParaRPr>
          </a:p>
        </p:txBody>
      </p:sp>
      <p:sp>
        <p:nvSpPr>
          <p:cNvPr id="3" name="Subtitle 2"/>
          <p:cNvSpPr>
            <a:spLocks noGrp="1"/>
          </p:cNvSpPr>
          <p:nvPr>
            <p:ph type="subTitle" idx="1"/>
          </p:nvPr>
        </p:nvSpPr>
        <p:spPr>
          <a:xfrm>
            <a:off x="1367589" y="4278127"/>
            <a:ext cx="9144000" cy="1227220"/>
          </a:xfrm>
        </p:spPr>
        <p:txBody>
          <a:bodyPr>
            <a:normAutofit/>
          </a:bodyPr>
          <a:lstStyle/>
          <a:p>
            <a:endParaRPr lang="en-GB" sz="3600" b="1" dirty="0" smtClean="0">
              <a:solidFill>
                <a:srgbClr val="FF66CC"/>
              </a:solidFill>
              <a:latin typeface="Arial Rounded MT Bold" panose="020F0704030504030204" pitchFamily="34" charset="0"/>
              <a:ea typeface="Calibri" panose="020F0502020204030204" pitchFamily="34" charset="0"/>
              <a:cs typeface="Arial" panose="020B0604020202020204" pitchFamily="34" charset="0"/>
            </a:endParaRPr>
          </a:p>
          <a:p>
            <a:r>
              <a:rPr lang="en-GB" sz="3600" b="1" dirty="0" smtClean="0">
                <a:solidFill>
                  <a:srgbClr val="FF66CC"/>
                </a:solidFill>
                <a:latin typeface="Coves" panose="02000500000000000000" pitchFamily="2" charset="0"/>
                <a:ea typeface="Calibri" panose="020F0502020204030204" pitchFamily="34" charset="0"/>
                <a:cs typeface="Arial" panose="020B0604020202020204" pitchFamily="34" charset="0"/>
              </a:rPr>
              <a:t>2021 - 2022</a:t>
            </a:r>
            <a:endParaRPr lang="en-GB" sz="3600" dirty="0">
              <a:latin typeface="Coves" panose="02000500000000000000" pitchFamily="2" charset="0"/>
            </a:endParaRPr>
          </a:p>
        </p:txBody>
      </p:sp>
      <p:pic>
        <p:nvPicPr>
          <p:cNvPr id="2049" name="Picture 3" descr="Cliffe School Logo Hedgehog on White SQUARE C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890" y="355599"/>
            <a:ext cx="2539351" cy="24807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4"/>
          <p:cNvSpPr>
            <a:spLocks noChangeArrowheads="1"/>
          </p:cNvSpPr>
          <p:nvPr/>
        </p:nvSpPr>
        <p:spPr bwMode="auto">
          <a:xfrm>
            <a:off x="3370217" y="1052214"/>
            <a:ext cx="78580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err="1" smtClean="0">
                <a:ln>
                  <a:noFill/>
                </a:ln>
                <a:solidFill>
                  <a:srgbClr val="EE84AC"/>
                </a:solidFill>
                <a:effectLst/>
                <a:latin typeface="ElefontEF" charset="0"/>
              </a:rPr>
              <a:t>Cliffe</a:t>
            </a:r>
            <a:r>
              <a:rPr kumimoji="0" lang="en-GB" altLang="en-US" sz="4000" b="1" i="0" u="none" strike="noStrike" cap="none" normalizeH="0" baseline="0" dirty="0" smtClean="0">
                <a:ln>
                  <a:noFill/>
                </a:ln>
                <a:solidFill>
                  <a:srgbClr val="EE84AC"/>
                </a:solidFill>
                <a:effectLst/>
                <a:latin typeface="ElefontEF" charset="0"/>
              </a:rPr>
              <a:t> V.C. Primary School</a:t>
            </a:r>
            <a:endParaRPr kumimoji="0" lang="en-GB" altLang="en-US" sz="4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1430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309" y="137724"/>
            <a:ext cx="5807320" cy="985838"/>
          </a:xfrm>
        </p:spPr>
        <p:txBody>
          <a:bodyPr>
            <a:normAutofit/>
          </a:bodyPr>
          <a:lstStyle/>
          <a:p>
            <a:pPr algn="ctr"/>
            <a:r>
              <a:rPr lang="en-GB" sz="3600" dirty="0" smtClean="0">
                <a:solidFill>
                  <a:srgbClr val="FF66CC"/>
                </a:solidFill>
                <a:latin typeface="Coves" panose="02000500000000000000" pitchFamily="2" charset="0"/>
              </a:rPr>
              <a:t>Personal, Social and Emotional</a:t>
            </a:r>
            <a:endParaRPr lang="en-GB" sz="3600" dirty="0">
              <a:solidFill>
                <a:srgbClr val="FF66CC"/>
              </a:solidFill>
              <a:latin typeface="Coves" panose="02000500000000000000" pitchFamily="2" charset="0"/>
            </a:endParaRPr>
          </a:p>
        </p:txBody>
      </p:sp>
      <p:sp>
        <p:nvSpPr>
          <p:cNvPr id="4" name="Rounded Rectangle 3"/>
          <p:cNvSpPr/>
          <p:nvPr/>
        </p:nvSpPr>
        <p:spPr>
          <a:xfrm>
            <a:off x="300251" y="1090864"/>
            <a:ext cx="8154725" cy="5518484"/>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smtClean="0">
              <a:solidFill>
                <a:schemeClr val="tx1">
                  <a:lumMod val="65000"/>
                  <a:lumOff val="35000"/>
                </a:schemeClr>
              </a:solidFill>
              <a:latin typeface="SassoonPrimaryInfant" pitchFamily="2" charset="0"/>
            </a:endParaRPr>
          </a:p>
          <a:p>
            <a:endParaRPr lang="en-GB" sz="1700" dirty="0" smtClean="0">
              <a:solidFill>
                <a:schemeClr val="tx1">
                  <a:lumMod val="65000"/>
                  <a:lumOff val="35000"/>
                </a:schemeClr>
              </a:solidFill>
              <a:latin typeface="SassoonPrimaryInfant" pitchFamily="2" charset="0"/>
            </a:endParaRP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Children discuss and decide on our classroom rules at the beginning of the year, then record and display in the classroom for reference</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Daily modelling of school rules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Clear routines, following school behaviour policy</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Positive reinforcement of expected behaviour</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Circle time and </a:t>
            </a:r>
            <a:r>
              <a:rPr lang="en-GB" sz="1700" dirty="0" err="1" smtClean="0">
                <a:solidFill>
                  <a:schemeClr val="tx1">
                    <a:lumMod val="65000"/>
                    <a:lumOff val="35000"/>
                  </a:schemeClr>
                </a:solidFill>
                <a:latin typeface="SassoonPrimaryInfant" pitchFamily="2" charset="0"/>
              </a:rPr>
              <a:t>scaffolded</a:t>
            </a:r>
            <a:r>
              <a:rPr lang="en-GB" sz="1700" dirty="0" smtClean="0">
                <a:solidFill>
                  <a:schemeClr val="tx1">
                    <a:lumMod val="65000"/>
                    <a:lumOff val="35000"/>
                  </a:schemeClr>
                </a:solidFill>
                <a:latin typeface="SassoonPrimaryInfant" pitchFamily="2" charset="0"/>
              </a:rPr>
              <a:t> social interactions to support friendship issues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Parental involvement: Amazing me! Booklet, Seesaw, discussions about children interested ensure that we get to know the child and their interests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Specific lessons on healthy eating, being healthy, staying safe, managing emotions, understanding feelings, dealing with frustration or adversity</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Celebration assembly</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Constructive feedback </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Children’s voice in the classroom; writing space to record requests for colouring pages, regular book votes to decide on </a:t>
            </a:r>
            <a:r>
              <a:rPr lang="en-GB" sz="1700" dirty="0" err="1" smtClean="0">
                <a:solidFill>
                  <a:schemeClr val="tx1">
                    <a:lumMod val="65000"/>
                    <a:lumOff val="35000"/>
                  </a:schemeClr>
                </a:solidFill>
                <a:latin typeface="SassoonPrimaryInfant" pitchFamily="2" charset="0"/>
              </a:rPr>
              <a:t>storytime</a:t>
            </a:r>
            <a:r>
              <a:rPr lang="en-GB" sz="1700" dirty="0" smtClean="0">
                <a:solidFill>
                  <a:schemeClr val="tx1">
                    <a:lumMod val="65000"/>
                    <a:lumOff val="35000"/>
                  </a:schemeClr>
                </a:solidFill>
                <a:latin typeface="SassoonPrimaryInfant" pitchFamily="2" charset="0"/>
              </a:rPr>
              <a:t> texts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Good quality texts and resources to support teaching</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Use of puppets, songs, stories and videos to model feelings, emotions and problems, and show how we deal with them</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Observations of children’s interactions and social skills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Calm down basket/ quiet space for children who need it</a:t>
            </a:r>
          </a:p>
          <a:p>
            <a:pPr marL="285750" indent="-285750">
              <a:buFont typeface="Arial" panose="020B0604020202020204" pitchFamily="34" charset="0"/>
              <a:buChar char="•"/>
            </a:pPr>
            <a:endParaRPr lang="en-GB" sz="2000" dirty="0" smtClean="0">
              <a:solidFill>
                <a:schemeClr val="tx1">
                  <a:lumMod val="65000"/>
                  <a:lumOff val="35000"/>
                </a:schemeClr>
              </a:solidFill>
              <a:latin typeface="SassoonPrimaryInfant" pitchFamily="2" charset="0"/>
            </a:endParaRPr>
          </a:p>
          <a:p>
            <a:endParaRPr lang="en-GB" sz="2000" dirty="0">
              <a:solidFill>
                <a:schemeClr val="tx1">
                  <a:lumMod val="65000"/>
                  <a:lumOff val="35000"/>
                </a:schemeClr>
              </a:solidFill>
              <a:latin typeface="SassoonPrimaryInfant" pitchFamily="2" charset="0"/>
            </a:endParaRPr>
          </a:p>
        </p:txBody>
      </p:sp>
      <p:sp>
        <p:nvSpPr>
          <p:cNvPr id="5" name="Title 1"/>
          <p:cNvSpPr txBox="1">
            <a:spLocks/>
          </p:cNvSpPr>
          <p:nvPr/>
        </p:nvSpPr>
        <p:spPr>
          <a:xfrm>
            <a:off x="8454976" y="2150010"/>
            <a:ext cx="3333750" cy="25345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solidFill>
                  <a:srgbClr val="FF66CC"/>
                </a:solidFill>
                <a:latin typeface="Coves" panose="02000500000000000000" pitchFamily="2" charset="0"/>
              </a:rPr>
              <a:t>What does it look like at </a:t>
            </a:r>
            <a:r>
              <a:rPr lang="en-GB" sz="3600" dirty="0" err="1" smtClean="0">
                <a:solidFill>
                  <a:srgbClr val="FF66CC"/>
                </a:solidFill>
                <a:latin typeface="Coves" panose="02000500000000000000" pitchFamily="2" charset="0"/>
              </a:rPr>
              <a:t>Cliffe</a:t>
            </a:r>
            <a:r>
              <a:rPr lang="en-GB" sz="3600" dirty="0" smtClean="0">
                <a:solidFill>
                  <a:srgbClr val="FF66CC"/>
                </a:solidFill>
                <a:latin typeface="Coves" panose="02000500000000000000" pitchFamily="2" charset="0"/>
              </a:rPr>
              <a:t> VC Primary School?</a:t>
            </a:r>
            <a:endParaRPr lang="en-GB" sz="3600" dirty="0">
              <a:solidFill>
                <a:srgbClr val="FF66CC"/>
              </a:solidFill>
              <a:latin typeface="Coves" panose="02000500000000000000" pitchFamily="2" charset="0"/>
            </a:endParaRPr>
          </a:p>
        </p:txBody>
      </p:sp>
      <p:pic>
        <p:nvPicPr>
          <p:cNvPr id="3" name="Picture 2"/>
          <p:cNvPicPr>
            <a:picLocks noChangeAspect="1"/>
          </p:cNvPicPr>
          <p:nvPr/>
        </p:nvPicPr>
        <p:blipFill>
          <a:blip r:embed="rId2"/>
          <a:stretch>
            <a:fillRect/>
          </a:stretch>
        </p:blipFill>
        <p:spPr>
          <a:xfrm>
            <a:off x="8650365" y="4267200"/>
            <a:ext cx="3138361" cy="2342148"/>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8862012" y="444838"/>
            <a:ext cx="2715065" cy="20262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78137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207" y="-155844"/>
            <a:ext cx="8257734" cy="985838"/>
          </a:xfrm>
        </p:spPr>
        <p:txBody>
          <a:bodyPr>
            <a:normAutofit/>
          </a:bodyPr>
          <a:lstStyle/>
          <a:p>
            <a:pPr algn="ctr"/>
            <a:r>
              <a:rPr lang="en-GB" sz="3600" dirty="0" smtClean="0">
                <a:solidFill>
                  <a:srgbClr val="FF66CC"/>
                </a:solidFill>
                <a:latin typeface="Coves" panose="02000500000000000000" pitchFamily="2" charset="0"/>
              </a:rPr>
              <a:t>Physical- Gross Motor</a:t>
            </a:r>
            <a:endParaRPr lang="en-GB" sz="3600" dirty="0">
              <a:solidFill>
                <a:srgbClr val="FF66CC"/>
              </a:solidFill>
              <a:latin typeface="Coves" panose="02000500000000000000" pitchFamily="2" charset="0"/>
            </a:endParaRPr>
          </a:p>
        </p:txBody>
      </p:sp>
      <p:sp>
        <p:nvSpPr>
          <p:cNvPr id="4" name="Rounded Rectangle 3"/>
          <p:cNvSpPr/>
          <p:nvPr/>
        </p:nvSpPr>
        <p:spPr>
          <a:xfrm>
            <a:off x="6541477" y="4189862"/>
            <a:ext cx="5247248" cy="2449841"/>
          </a:xfrm>
          <a:prstGeom prst="roundRect">
            <a:avLst>
              <a:gd name="adj" fmla="val 2699"/>
            </a:avLst>
          </a:prstGeom>
          <a:solidFill>
            <a:srgbClr val="FF66CC"/>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u="sng" dirty="0" smtClean="0">
                <a:solidFill>
                  <a:schemeClr val="tx1"/>
                </a:solidFill>
                <a:latin typeface="SassoonPrimaryInfant" pitchFamily="2" charset="0"/>
              </a:rPr>
              <a:t>Physical</a:t>
            </a:r>
          </a:p>
          <a:p>
            <a:endParaRPr lang="en-GB" sz="1600" b="1" u="sng" dirty="0" smtClean="0">
              <a:solidFill>
                <a:schemeClr val="tx1"/>
              </a:solidFill>
              <a:latin typeface="SassoonPrimaryInfant" pitchFamily="2" charset="0"/>
            </a:endParaRPr>
          </a:p>
          <a:p>
            <a:r>
              <a:rPr lang="en-GB" sz="1600" b="1" dirty="0" smtClean="0">
                <a:solidFill>
                  <a:schemeClr val="tx1"/>
                </a:solidFill>
                <a:latin typeface="SassoonPrimaryInfant" pitchFamily="2" charset="0"/>
              </a:rPr>
              <a:t>ELG: Gross Motor Skills</a:t>
            </a:r>
          </a:p>
          <a:p>
            <a:endParaRPr lang="en-GB" sz="1200" b="1" dirty="0">
              <a:solidFill>
                <a:schemeClr val="tx1"/>
              </a:solidFill>
              <a:latin typeface="SassoonPrimaryInfant" pitchFamily="2" charset="0"/>
            </a:endParaRPr>
          </a:p>
          <a:p>
            <a:r>
              <a:rPr lang="en-GB" sz="1400" dirty="0" smtClean="0">
                <a:solidFill>
                  <a:schemeClr val="tx1"/>
                </a:solidFill>
                <a:latin typeface="SassoonPrimaryInfant" pitchFamily="2" charset="0"/>
              </a:rPr>
              <a:t>Children at the expected level of development will:</a:t>
            </a:r>
          </a:p>
          <a:p>
            <a:pPr marL="285750" indent="-285750">
              <a:buFontTx/>
              <a:buChar char="-"/>
            </a:pPr>
            <a:r>
              <a:rPr lang="en-GB" sz="1400" dirty="0" smtClean="0">
                <a:solidFill>
                  <a:schemeClr val="tx1"/>
                </a:solidFill>
                <a:latin typeface="SassoonPrimaryInfant" pitchFamily="2" charset="0"/>
              </a:rPr>
              <a:t>Negotiate space and obstacles safely, with consideration for themselves and others;</a:t>
            </a:r>
          </a:p>
          <a:p>
            <a:pPr marL="285750" indent="-285750">
              <a:buFontTx/>
              <a:buChar char="-"/>
            </a:pPr>
            <a:r>
              <a:rPr lang="en-GB" sz="1400" dirty="0" smtClean="0">
                <a:solidFill>
                  <a:schemeClr val="tx1"/>
                </a:solidFill>
                <a:latin typeface="SassoonPrimaryInfant" pitchFamily="2" charset="0"/>
              </a:rPr>
              <a:t>Demonstrate strength, balance and coordination when playing;</a:t>
            </a:r>
          </a:p>
          <a:p>
            <a:pPr marL="285750" indent="-285750">
              <a:buFontTx/>
              <a:buChar char="-"/>
            </a:pPr>
            <a:r>
              <a:rPr lang="en-GB" sz="1400" dirty="0" smtClean="0">
                <a:solidFill>
                  <a:schemeClr val="tx1"/>
                </a:solidFill>
                <a:latin typeface="SassoonPrimaryInfant" pitchFamily="2" charset="0"/>
              </a:rPr>
              <a:t>Move energetically, such as running, jumping, dancing, hopping, skipping and climbing.</a:t>
            </a:r>
          </a:p>
        </p:txBody>
      </p:sp>
      <p:sp>
        <p:nvSpPr>
          <p:cNvPr id="3" name="TextBox 2"/>
          <p:cNvSpPr txBox="1"/>
          <p:nvPr/>
        </p:nvSpPr>
        <p:spPr>
          <a:xfrm>
            <a:off x="139700" y="525194"/>
            <a:ext cx="6001793" cy="7009611"/>
          </a:xfrm>
          <a:prstGeom prst="rect">
            <a:avLst/>
          </a:prstGeom>
          <a:noFill/>
        </p:spPr>
        <p:txBody>
          <a:bodyPr wrap="square" rtlCol="0">
            <a:spAutoFit/>
          </a:bodyPr>
          <a:lstStyle/>
          <a:p>
            <a:pPr marL="285750" indent="-285750">
              <a:buFont typeface="Arial" panose="020B0604020202020204" pitchFamily="34" charset="0"/>
              <a:buChar char="•"/>
            </a:pPr>
            <a:r>
              <a:rPr lang="en-GB" sz="1450" dirty="0" smtClean="0">
                <a:latin typeface="SassoonPrimaryInfant" pitchFamily="2" charset="0"/>
              </a:rPr>
              <a:t>Provide regular access to outdoor space</a:t>
            </a:r>
          </a:p>
          <a:p>
            <a:pPr marL="285750" indent="-285750">
              <a:buFont typeface="Arial" panose="020B0604020202020204" pitchFamily="34" charset="0"/>
              <a:buChar char="•"/>
            </a:pPr>
            <a:r>
              <a:rPr lang="en-GB" sz="1450" dirty="0" smtClean="0">
                <a:latin typeface="SassoonPrimaryInfant" pitchFamily="2" charset="0"/>
              </a:rPr>
              <a:t>Encourage children to be highly active and get out of breath several times every day</a:t>
            </a:r>
          </a:p>
          <a:p>
            <a:pPr marL="285750" indent="-285750">
              <a:buFont typeface="Arial" panose="020B0604020202020204" pitchFamily="34" charset="0"/>
              <a:buChar char="•"/>
            </a:pPr>
            <a:r>
              <a:rPr lang="en-GB" sz="1450" dirty="0" smtClean="0">
                <a:latin typeface="SassoonPrimaryInfant" pitchFamily="2" charset="0"/>
              </a:rPr>
              <a:t>Provide a choice of open-ended materials to play with, that allow for extended, repeated and regular practising of physical skills like lifting, carrying, pushing, pulling, constructing, stacking and climbing</a:t>
            </a:r>
          </a:p>
          <a:p>
            <a:pPr marL="285750" indent="-285750">
              <a:buFont typeface="Arial" panose="020B0604020202020204" pitchFamily="34" charset="0"/>
              <a:buChar char="•"/>
            </a:pPr>
            <a:r>
              <a:rPr lang="en-GB" sz="1450" dirty="0" smtClean="0">
                <a:latin typeface="SassoonPrimaryInfant" pitchFamily="2" charset="0"/>
              </a:rPr>
              <a:t>Provide a wide range of activities to support a broad range of abilities</a:t>
            </a:r>
          </a:p>
          <a:p>
            <a:pPr marL="285750" indent="-285750">
              <a:buFont typeface="Arial" panose="020B0604020202020204" pitchFamily="34" charset="0"/>
              <a:buChar char="•"/>
            </a:pPr>
            <a:r>
              <a:rPr lang="en-GB" sz="1450" dirty="0" smtClean="0">
                <a:latin typeface="SassoonPrimaryInfant" pitchFamily="2" charset="0"/>
              </a:rPr>
              <a:t>Ensure that spaces are accessible to children with varying confidence levels, skills and needs</a:t>
            </a:r>
          </a:p>
          <a:p>
            <a:pPr marL="285750" indent="-285750">
              <a:buFont typeface="Arial" panose="020B0604020202020204" pitchFamily="34" charset="0"/>
              <a:buChar char="•"/>
            </a:pPr>
            <a:r>
              <a:rPr lang="en-GB" sz="1450" dirty="0" smtClean="0">
                <a:latin typeface="SassoonPrimaryInfant" pitchFamily="2" charset="0"/>
              </a:rPr>
              <a:t>Model precise vocabulary to describe movement and directionality, and encourage children to use it</a:t>
            </a:r>
          </a:p>
          <a:p>
            <a:pPr marL="285750" indent="-285750">
              <a:buFont typeface="Arial" panose="020B0604020202020204" pitchFamily="34" charset="0"/>
              <a:buChar char="•"/>
            </a:pPr>
            <a:r>
              <a:rPr lang="en-GB" sz="1450" dirty="0" smtClean="0">
                <a:latin typeface="SassoonPrimaryInfant" pitchFamily="2" charset="0"/>
              </a:rPr>
              <a:t>Challenge children with further physical challenges when they are ready, such as climbing higher, running faster and jumping further</a:t>
            </a:r>
          </a:p>
          <a:p>
            <a:pPr marL="285750" indent="-285750">
              <a:buFont typeface="Arial" panose="020B0604020202020204" pitchFamily="34" charset="0"/>
              <a:buChar char="•"/>
            </a:pPr>
            <a:r>
              <a:rPr lang="en-GB" sz="1450" dirty="0" smtClean="0">
                <a:latin typeface="SassoonPrimaryInfant" pitchFamily="2" charset="0"/>
              </a:rPr>
              <a:t>Provide areas for sitting at a table that are quiet, purposeful and free of distraction. Give children regular, sensitive reminders about correct posture</a:t>
            </a:r>
          </a:p>
          <a:p>
            <a:pPr marL="285750" indent="-285750">
              <a:buFont typeface="Arial" panose="020B0604020202020204" pitchFamily="34" charset="0"/>
              <a:buChar char="•"/>
            </a:pPr>
            <a:r>
              <a:rPr lang="en-GB" sz="1450" dirty="0" smtClean="0">
                <a:latin typeface="SassoonPrimaryInfant" pitchFamily="2" charset="0"/>
              </a:rPr>
              <a:t>Provide opportunities to move that require quick changes of speed and direction</a:t>
            </a:r>
          </a:p>
          <a:p>
            <a:pPr marL="285750" indent="-285750">
              <a:buFont typeface="Arial" panose="020B0604020202020204" pitchFamily="34" charset="0"/>
              <a:buChar char="•"/>
            </a:pPr>
            <a:r>
              <a:rPr lang="en-GB" sz="1450" dirty="0" smtClean="0">
                <a:latin typeface="SassoonPrimaryInfant" pitchFamily="2" charset="0"/>
              </a:rPr>
              <a:t>Create obstacle courses that demand a range of movements to complete, such as crawling through a tunnel, climbing on a chair, jumping in a hoop and running then lying on a cushion</a:t>
            </a:r>
          </a:p>
          <a:p>
            <a:pPr marL="285750" indent="-285750">
              <a:buFont typeface="Arial" panose="020B0604020202020204" pitchFamily="34" charset="0"/>
              <a:buChar char="•"/>
            </a:pPr>
            <a:r>
              <a:rPr lang="en-GB" sz="1450" dirty="0" smtClean="0">
                <a:latin typeface="SassoonPrimaryInfant" pitchFamily="2" charset="0"/>
              </a:rPr>
              <a:t>Provide a range of balls and model games</a:t>
            </a:r>
          </a:p>
          <a:p>
            <a:pPr marL="285750" indent="-285750">
              <a:buFont typeface="Arial" panose="020B0604020202020204" pitchFamily="34" charset="0"/>
              <a:buChar char="•"/>
            </a:pPr>
            <a:r>
              <a:rPr lang="en-GB" sz="1450" dirty="0" smtClean="0">
                <a:latin typeface="SassoonPrimaryInfant" pitchFamily="2" charset="0"/>
              </a:rPr>
              <a:t>Encourage precision and accuracy when beginning and ending movements</a:t>
            </a:r>
          </a:p>
          <a:p>
            <a:pPr marL="285750" indent="-285750">
              <a:buFont typeface="Arial" panose="020B0604020202020204" pitchFamily="34" charset="0"/>
              <a:buChar char="•"/>
            </a:pPr>
            <a:r>
              <a:rPr lang="en-GB" sz="1450" dirty="0" smtClean="0">
                <a:latin typeface="SassoonPrimaryInfant" pitchFamily="2" charset="0"/>
              </a:rPr>
              <a:t>Encourage children to use a range of equipment. These might include wheeled toys, wheelbarrow, tumbling mats, ropes to pull up on, tunnels, tyres, structures to jump on/off, den-making materials, logs and planks to balance on, A-frames and ladders, climbing walls, and places to swing.</a:t>
            </a:r>
          </a:p>
          <a:p>
            <a:pPr marL="285750" indent="-285750">
              <a:buFont typeface="Arial" panose="020B0604020202020204" pitchFamily="34" charset="0"/>
              <a:buChar char="•"/>
            </a:pPr>
            <a:endParaRPr lang="en-GB" sz="1450" dirty="0" smtClean="0">
              <a:latin typeface="SassoonPrimaryInfant" pitchFamily="2" charset="0"/>
            </a:endParaRPr>
          </a:p>
          <a:p>
            <a:pPr marL="285750" indent="-285750">
              <a:buFont typeface="Arial" panose="020B0604020202020204" pitchFamily="34" charset="0"/>
              <a:buChar char="•"/>
            </a:pPr>
            <a:endParaRPr lang="en-GB" sz="1450" dirty="0" smtClean="0"/>
          </a:p>
          <a:p>
            <a:pPr marL="285750" indent="-285750">
              <a:buFont typeface="Arial" panose="020B0604020202020204" pitchFamily="34" charset="0"/>
              <a:buChar char="•"/>
            </a:pPr>
            <a:endParaRPr lang="en-GB" sz="1450" dirty="0" smtClean="0"/>
          </a:p>
          <a:p>
            <a:pPr marL="285750" indent="-285750">
              <a:buFont typeface="Arial" panose="020B0604020202020204" pitchFamily="34" charset="0"/>
              <a:buChar char="•"/>
            </a:pPr>
            <a:endParaRPr lang="en-GB" sz="1450" dirty="0"/>
          </a:p>
        </p:txBody>
      </p:sp>
      <p:sp>
        <p:nvSpPr>
          <p:cNvPr id="5" name="TextBox 4"/>
          <p:cNvSpPr txBox="1"/>
          <p:nvPr/>
        </p:nvSpPr>
        <p:spPr>
          <a:xfrm>
            <a:off x="6414447" y="829994"/>
            <a:ext cx="5227093" cy="3323987"/>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latin typeface="SassoonPrimaryInfant" pitchFamily="2" charset="0"/>
              </a:rPr>
              <a:t>Experience of carrying things up and down on different levels (slopes, hills and steps)</a:t>
            </a:r>
          </a:p>
          <a:p>
            <a:pPr marL="285750" indent="-285750">
              <a:buFont typeface="Arial" panose="020B0604020202020204" pitchFamily="34" charset="0"/>
              <a:buChar char="•"/>
            </a:pPr>
            <a:r>
              <a:rPr lang="en-GB" sz="1400" dirty="0" smtClean="0">
                <a:latin typeface="SassoonPrimaryInfant" pitchFamily="2" charset="0"/>
              </a:rPr>
              <a:t>Range of surfaces to feel, move and balance on, such as grass, earth and chippings</a:t>
            </a:r>
          </a:p>
          <a:p>
            <a:pPr marL="285750" indent="-285750">
              <a:buFont typeface="Arial" panose="020B0604020202020204" pitchFamily="34" charset="0"/>
              <a:buChar char="•"/>
            </a:pPr>
            <a:r>
              <a:rPr lang="en-GB" sz="1400" dirty="0" smtClean="0">
                <a:latin typeface="SassoonPrimaryInfant" pitchFamily="2" charset="0"/>
              </a:rPr>
              <a:t>Provide regular access to floor space indoors for movement</a:t>
            </a:r>
          </a:p>
          <a:p>
            <a:pPr marL="285750" indent="-285750">
              <a:buFont typeface="Arial" panose="020B0604020202020204" pitchFamily="34" charset="0"/>
              <a:buChar char="•"/>
            </a:pPr>
            <a:r>
              <a:rPr lang="en-GB" sz="1400" dirty="0" smtClean="0">
                <a:latin typeface="SassoonPrimaryInfant" pitchFamily="2" charset="0"/>
              </a:rPr>
              <a:t>Provide opportunities for children to spin, rock, tilt, fall, slide and bounce</a:t>
            </a:r>
          </a:p>
          <a:p>
            <a:pPr marL="285750" indent="-285750">
              <a:buFont typeface="Arial" panose="020B0604020202020204" pitchFamily="34" charset="0"/>
              <a:buChar char="•"/>
            </a:pPr>
            <a:r>
              <a:rPr lang="en-GB" sz="1400" dirty="0" smtClean="0">
                <a:latin typeface="SassoonPrimaryInfant" pitchFamily="2" charset="0"/>
              </a:rPr>
              <a:t>Allow less competent and confident children to spend time initially observing and listening, without feeling the pressure to join in</a:t>
            </a:r>
          </a:p>
          <a:p>
            <a:pPr marL="285750" indent="-285750">
              <a:buFont typeface="Arial" panose="020B0604020202020204" pitchFamily="34" charset="0"/>
              <a:buChar char="•"/>
            </a:pPr>
            <a:r>
              <a:rPr lang="en-GB" sz="1400" dirty="0" smtClean="0">
                <a:latin typeface="SassoonPrimaryInfant" pitchFamily="2" charset="0"/>
              </a:rPr>
              <a:t>Provide children with regular opportunities to practise their movement skills alone and with others</a:t>
            </a:r>
          </a:p>
          <a:p>
            <a:pPr marL="285750" indent="-285750">
              <a:buFont typeface="Arial" panose="020B0604020202020204" pitchFamily="34" charset="0"/>
              <a:buChar char="•"/>
            </a:pPr>
            <a:r>
              <a:rPr lang="en-GB" sz="1400" dirty="0" smtClean="0">
                <a:latin typeface="SassoonPrimaryInfant" pitchFamily="2" charset="0"/>
              </a:rPr>
              <a:t>Provide a range of wheeled resources for children to balance, sit or ride on, or pull and </a:t>
            </a:r>
            <a:r>
              <a:rPr lang="en-GB" sz="1400" dirty="0" smtClean="0">
                <a:latin typeface="SassoonPrimaryInfant" pitchFamily="2" charset="0"/>
              </a:rPr>
              <a:t>push</a:t>
            </a:r>
          </a:p>
          <a:p>
            <a:pPr marL="285750" indent="-285750">
              <a:buFont typeface="Arial" panose="020B0604020202020204" pitchFamily="34" charset="0"/>
              <a:buChar char="•"/>
            </a:pPr>
            <a:r>
              <a:rPr lang="en-GB" sz="1400" dirty="0" smtClean="0">
                <a:latin typeface="SassoonPrimaryInfant" pitchFamily="2" charset="0"/>
              </a:rPr>
              <a:t>Regular movement and yoga sessions using </a:t>
            </a:r>
            <a:r>
              <a:rPr lang="en-GB" sz="1400" dirty="0" err="1" smtClean="0">
                <a:latin typeface="SassoonPrimaryInfant" pitchFamily="2" charset="0"/>
              </a:rPr>
              <a:t>GoNoodle</a:t>
            </a:r>
            <a:r>
              <a:rPr lang="en-GB" sz="1400" dirty="0" smtClean="0">
                <a:latin typeface="SassoonPrimaryInfant" pitchFamily="2" charset="0"/>
              </a:rPr>
              <a:t>, </a:t>
            </a:r>
            <a:r>
              <a:rPr lang="en-GB" sz="1400" dirty="0" err="1" smtClean="0">
                <a:latin typeface="SassoonPrimaryInfant" pitchFamily="2" charset="0"/>
              </a:rPr>
              <a:t>Kidsbop</a:t>
            </a:r>
            <a:r>
              <a:rPr lang="en-GB" sz="1400" dirty="0" smtClean="0">
                <a:latin typeface="SassoonPrimaryInfant" pitchFamily="2" charset="0"/>
              </a:rPr>
              <a:t> and Cosmic Kids Yoga resources</a:t>
            </a:r>
            <a:endParaRPr lang="en-GB" sz="1400" dirty="0">
              <a:latin typeface="SassoonPrimaryInfant" pitchFamily="2" charset="0"/>
            </a:endParaRPr>
          </a:p>
        </p:txBody>
      </p:sp>
    </p:spTree>
    <p:extLst>
      <p:ext uri="{BB962C8B-B14F-4D97-AF65-F5344CB8AC3E}">
        <p14:creationId xmlns:p14="http://schemas.microsoft.com/office/powerpoint/2010/main" val="450337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6341" y="264463"/>
            <a:ext cx="5807320" cy="985838"/>
          </a:xfrm>
        </p:spPr>
        <p:txBody>
          <a:bodyPr>
            <a:normAutofit/>
          </a:bodyPr>
          <a:lstStyle/>
          <a:p>
            <a:pPr algn="ctr"/>
            <a:r>
              <a:rPr lang="en-GB" sz="3600" dirty="0" smtClean="0">
                <a:solidFill>
                  <a:srgbClr val="FF66CC"/>
                </a:solidFill>
                <a:latin typeface="Coves" panose="02000500000000000000" pitchFamily="2" charset="0"/>
              </a:rPr>
              <a:t>Gross Motor Development</a:t>
            </a:r>
            <a:endParaRPr lang="en-GB" sz="3600" dirty="0">
              <a:solidFill>
                <a:srgbClr val="FF66CC"/>
              </a:solidFill>
              <a:latin typeface="Coves" panose="02000500000000000000" pitchFamily="2" charset="0"/>
            </a:endParaRPr>
          </a:p>
        </p:txBody>
      </p:sp>
      <p:sp>
        <p:nvSpPr>
          <p:cNvPr id="4" name="Rounded Rectangle 3"/>
          <p:cNvSpPr/>
          <p:nvPr/>
        </p:nvSpPr>
        <p:spPr>
          <a:xfrm>
            <a:off x="590550" y="1090864"/>
            <a:ext cx="7864426" cy="5518484"/>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smtClean="0">
              <a:solidFill>
                <a:schemeClr val="tx1">
                  <a:lumMod val="65000"/>
                  <a:lumOff val="35000"/>
                </a:schemeClr>
              </a:solidFill>
              <a:latin typeface="SassoonPrimaryInfant" pitchFamily="2" charset="0"/>
            </a:endParaRPr>
          </a:p>
          <a:p>
            <a:endParaRPr lang="en-GB" sz="1700" dirty="0" smtClean="0">
              <a:solidFill>
                <a:schemeClr val="tx1">
                  <a:lumMod val="65000"/>
                  <a:lumOff val="35000"/>
                </a:schemeClr>
              </a:solidFill>
              <a:latin typeface="SassoonPrimaryInfant" pitchFamily="2" charset="0"/>
            </a:endParaRPr>
          </a:p>
          <a:p>
            <a:endParaRPr lang="en-GB" sz="1700" dirty="0">
              <a:solidFill>
                <a:schemeClr val="tx1">
                  <a:lumMod val="65000"/>
                  <a:lumOff val="35000"/>
                </a:schemeClr>
              </a:solidFill>
              <a:latin typeface="SassoonPrimaryInfant" pitchFamily="2" charset="0"/>
            </a:endParaRPr>
          </a:p>
          <a:p>
            <a:endParaRPr lang="en-GB" sz="1700" dirty="0" smtClean="0">
              <a:solidFill>
                <a:schemeClr val="tx1">
                  <a:lumMod val="65000"/>
                  <a:lumOff val="35000"/>
                </a:schemeClr>
              </a:solidFill>
              <a:latin typeface="SassoonPrimaryInfant" pitchFamily="2" charset="0"/>
            </a:endParaRPr>
          </a:p>
          <a:p>
            <a:r>
              <a:rPr lang="en-GB" sz="1700" dirty="0" smtClean="0">
                <a:solidFill>
                  <a:schemeClr val="tx1">
                    <a:lumMod val="65000"/>
                    <a:lumOff val="35000"/>
                  </a:schemeClr>
                </a:solidFill>
                <a:latin typeface="SassoonPrimaryInfant" pitchFamily="2" charset="0"/>
              </a:rPr>
              <a:t>Daily access to outside and indoor provision which includes: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Our own self-contained EYFS outdoor provision accessible all year round</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School playground, field, woodland area</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Tyre park, climbing frame, climbing trees, balance beams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Large block building materials and large loose parts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Balance bikes, wheeled toys, pushchairs, wheelbarrow</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Den-making resources; large sticks, fabric, metal frames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Sand pit, water tray, pebble garden</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Drainpipes, funnels, buckets and containers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Dressing up clothes, ironing board, role play house and fort</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Nature kitchen, mud kitchen</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Parachute, different sized balls, bats, cones, games equipment</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Opportunities for forest school throughout the year</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Weekly timetabled PE time in the school hall/ outside to teach specific skills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Sequential PE lessons alongside their Year 1 peers in areas of ball skills, running, jumping, dance, athletics, team games, gymnastics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Regular physical warm up games; dancing, yoga, mindfulness activities during the day</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Access to slopes, mounds, hills, variety of surfaces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Daily mile running track (whole school ethos)</a:t>
            </a:r>
          </a:p>
          <a:p>
            <a:pPr marL="285750" indent="-285750">
              <a:buFont typeface="Arial" panose="020B0604020202020204" pitchFamily="34" charset="0"/>
              <a:buChar char="•"/>
            </a:pPr>
            <a:endParaRPr lang="en-GB" dirty="0" smtClean="0">
              <a:solidFill>
                <a:schemeClr val="tx1">
                  <a:lumMod val="65000"/>
                  <a:lumOff val="35000"/>
                </a:schemeClr>
              </a:solidFill>
              <a:latin typeface="SassoonPrimaryInfant" pitchFamily="2" charset="0"/>
            </a:endParaRPr>
          </a:p>
          <a:p>
            <a:pPr marL="285750" indent="-285750">
              <a:buFont typeface="Arial" panose="020B0604020202020204" pitchFamily="34" charset="0"/>
              <a:buChar char="•"/>
            </a:pPr>
            <a:endParaRPr lang="en-GB" sz="2000" dirty="0" smtClean="0">
              <a:solidFill>
                <a:schemeClr val="tx1">
                  <a:lumMod val="65000"/>
                  <a:lumOff val="35000"/>
                </a:schemeClr>
              </a:solidFill>
              <a:latin typeface="SassoonPrimaryInfant" pitchFamily="2" charset="0"/>
            </a:endParaRPr>
          </a:p>
          <a:p>
            <a:endParaRPr lang="en-GB" sz="2000" dirty="0">
              <a:solidFill>
                <a:schemeClr val="tx1">
                  <a:lumMod val="65000"/>
                  <a:lumOff val="35000"/>
                </a:schemeClr>
              </a:solidFill>
              <a:latin typeface="SassoonPrimaryInfant" pitchFamily="2" charset="0"/>
            </a:endParaRPr>
          </a:p>
        </p:txBody>
      </p:sp>
      <p:sp>
        <p:nvSpPr>
          <p:cNvPr id="5" name="Title 1"/>
          <p:cNvSpPr txBox="1">
            <a:spLocks/>
          </p:cNvSpPr>
          <p:nvPr/>
        </p:nvSpPr>
        <p:spPr>
          <a:xfrm>
            <a:off x="8454976" y="2150010"/>
            <a:ext cx="3333750" cy="25345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solidFill>
                  <a:srgbClr val="FF66CC"/>
                </a:solidFill>
                <a:latin typeface="Coves" panose="02000500000000000000" pitchFamily="2" charset="0"/>
              </a:rPr>
              <a:t>What does it look like at </a:t>
            </a:r>
            <a:r>
              <a:rPr lang="en-GB" sz="3600" dirty="0" err="1" smtClean="0">
                <a:solidFill>
                  <a:srgbClr val="FF66CC"/>
                </a:solidFill>
                <a:latin typeface="Coves" panose="02000500000000000000" pitchFamily="2" charset="0"/>
              </a:rPr>
              <a:t>Cliffe</a:t>
            </a:r>
            <a:r>
              <a:rPr lang="en-GB" sz="3600" dirty="0" smtClean="0">
                <a:solidFill>
                  <a:srgbClr val="FF66CC"/>
                </a:solidFill>
                <a:latin typeface="Coves" panose="02000500000000000000" pitchFamily="2" charset="0"/>
              </a:rPr>
              <a:t> VC Primary School?</a:t>
            </a:r>
            <a:endParaRPr lang="en-GB" sz="3600" dirty="0">
              <a:solidFill>
                <a:srgbClr val="FF66CC"/>
              </a:solidFill>
              <a:latin typeface="Coves" panose="02000500000000000000" pitchFamily="2" charset="0"/>
            </a:endParaRPr>
          </a:p>
        </p:txBody>
      </p:sp>
      <p:pic>
        <p:nvPicPr>
          <p:cNvPr id="3" name="Picture 2"/>
          <p:cNvPicPr>
            <a:picLocks noChangeAspect="1"/>
          </p:cNvPicPr>
          <p:nvPr/>
        </p:nvPicPr>
        <p:blipFill>
          <a:blip r:embed="rId2"/>
          <a:stretch>
            <a:fillRect/>
          </a:stretch>
        </p:blipFill>
        <p:spPr>
          <a:xfrm>
            <a:off x="8671209" y="4154659"/>
            <a:ext cx="3272918" cy="2454689"/>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8821159" y="288451"/>
            <a:ext cx="3122967" cy="2330658"/>
          </a:xfrm>
          <a:prstGeom prst="rect">
            <a:avLst/>
          </a:prstGeom>
          <a:ln>
            <a:noFill/>
          </a:ln>
          <a:effectLst>
            <a:softEdge rad="112500"/>
          </a:effectLst>
        </p:spPr>
      </p:pic>
    </p:spTree>
    <p:extLst>
      <p:ext uri="{BB962C8B-B14F-4D97-AF65-F5344CB8AC3E}">
        <p14:creationId xmlns:p14="http://schemas.microsoft.com/office/powerpoint/2010/main" val="219930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207" y="-155844"/>
            <a:ext cx="8257734" cy="985838"/>
          </a:xfrm>
        </p:spPr>
        <p:txBody>
          <a:bodyPr>
            <a:normAutofit/>
          </a:bodyPr>
          <a:lstStyle/>
          <a:p>
            <a:pPr algn="ctr"/>
            <a:r>
              <a:rPr lang="en-GB" sz="3600" dirty="0" smtClean="0">
                <a:solidFill>
                  <a:srgbClr val="FF66CC"/>
                </a:solidFill>
                <a:latin typeface="Coves" panose="02000500000000000000" pitchFamily="2" charset="0"/>
              </a:rPr>
              <a:t>Physical- Fine Motor</a:t>
            </a:r>
            <a:endParaRPr lang="en-GB" sz="3600" dirty="0">
              <a:solidFill>
                <a:srgbClr val="FF66CC"/>
              </a:solidFill>
              <a:latin typeface="Coves" panose="02000500000000000000" pitchFamily="2" charset="0"/>
            </a:endParaRPr>
          </a:p>
        </p:txBody>
      </p:sp>
      <p:sp>
        <p:nvSpPr>
          <p:cNvPr id="4" name="Rounded Rectangle 3"/>
          <p:cNvSpPr/>
          <p:nvPr/>
        </p:nvSpPr>
        <p:spPr>
          <a:xfrm>
            <a:off x="6541477" y="3944202"/>
            <a:ext cx="5247248" cy="2449841"/>
          </a:xfrm>
          <a:prstGeom prst="roundRect">
            <a:avLst>
              <a:gd name="adj" fmla="val 2699"/>
            </a:avLst>
          </a:prstGeom>
          <a:solidFill>
            <a:srgbClr val="FF66CC"/>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u="sng" dirty="0" smtClean="0">
                <a:solidFill>
                  <a:schemeClr val="tx1"/>
                </a:solidFill>
                <a:latin typeface="SassoonPrimaryInfant" pitchFamily="2" charset="0"/>
              </a:rPr>
              <a:t>Physical</a:t>
            </a:r>
          </a:p>
          <a:p>
            <a:endParaRPr lang="en-GB" sz="1600" b="1" u="sng" dirty="0" smtClean="0">
              <a:solidFill>
                <a:schemeClr val="tx1"/>
              </a:solidFill>
              <a:latin typeface="SassoonPrimaryInfant" pitchFamily="2" charset="0"/>
            </a:endParaRPr>
          </a:p>
          <a:p>
            <a:r>
              <a:rPr lang="en-GB" sz="1600" b="1" dirty="0" smtClean="0">
                <a:solidFill>
                  <a:schemeClr val="tx1"/>
                </a:solidFill>
                <a:latin typeface="SassoonPrimaryInfant" pitchFamily="2" charset="0"/>
              </a:rPr>
              <a:t>ELG: Fine Motor Skills</a:t>
            </a:r>
          </a:p>
          <a:p>
            <a:endParaRPr lang="en-GB" sz="1200" b="1" dirty="0">
              <a:solidFill>
                <a:schemeClr val="tx1"/>
              </a:solidFill>
              <a:latin typeface="SassoonPrimaryInfant" pitchFamily="2" charset="0"/>
            </a:endParaRPr>
          </a:p>
          <a:p>
            <a:r>
              <a:rPr lang="en-GB" sz="1400" dirty="0" smtClean="0">
                <a:solidFill>
                  <a:schemeClr val="tx1"/>
                </a:solidFill>
                <a:latin typeface="SassoonPrimaryInfant" pitchFamily="2" charset="0"/>
              </a:rPr>
              <a:t>Children at the expected level of development will:</a:t>
            </a:r>
          </a:p>
          <a:p>
            <a:pPr marL="285750" indent="-285750">
              <a:buFontTx/>
              <a:buChar char="-"/>
            </a:pPr>
            <a:r>
              <a:rPr lang="en-GB" sz="1400" dirty="0" smtClean="0">
                <a:solidFill>
                  <a:schemeClr val="tx1"/>
                </a:solidFill>
                <a:latin typeface="SassoonPrimaryInfant" pitchFamily="2" charset="0"/>
              </a:rPr>
              <a:t>Hold a pencil effectively in preparation for fluent writing- using the tripod grip in almost all cases;</a:t>
            </a:r>
          </a:p>
          <a:p>
            <a:pPr marL="285750" indent="-285750">
              <a:buFontTx/>
              <a:buChar char="-"/>
            </a:pPr>
            <a:r>
              <a:rPr lang="en-GB" sz="1400" dirty="0" smtClean="0">
                <a:solidFill>
                  <a:schemeClr val="tx1"/>
                </a:solidFill>
                <a:latin typeface="SassoonPrimaryInfant" pitchFamily="2" charset="0"/>
              </a:rPr>
              <a:t>Use a range of small tools, including scissors, paint brushes and cutlery;</a:t>
            </a:r>
          </a:p>
          <a:p>
            <a:pPr marL="285750" indent="-285750">
              <a:buFontTx/>
              <a:buChar char="-"/>
            </a:pPr>
            <a:r>
              <a:rPr lang="en-GB" sz="1400" dirty="0" smtClean="0">
                <a:solidFill>
                  <a:schemeClr val="tx1"/>
                </a:solidFill>
                <a:latin typeface="SassoonPrimaryInfant" pitchFamily="2" charset="0"/>
              </a:rPr>
              <a:t>Begin to show accuracy and care when drawing.</a:t>
            </a:r>
          </a:p>
        </p:txBody>
      </p:sp>
      <p:sp>
        <p:nvSpPr>
          <p:cNvPr id="3" name="TextBox 2"/>
          <p:cNvSpPr txBox="1"/>
          <p:nvPr/>
        </p:nvSpPr>
        <p:spPr>
          <a:xfrm>
            <a:off x="139700" y="525194"/>
            <a:ext cx="6001793" cy="7455887"/>
          </a:xfrm>
          <a:prstGeom prst="rect">
            <a:avLst/>
          </a:prstGeom>
          <a:noFill/>
        </p:spPr>
        <p:txBody>
          <a:bodyPr wrap="square" rtlCol="0">
            <a:spAutoFit/>
          </a:bodyPr>
          <a:lstStyle/>
          <a:p>
            <a:r>
              <a:rPr lang="en-GB" sz="1450" dirty="0" smtClean="0">
                <a:latin typeface="SassoonPrimaryInfant" pitchFamily="2" charset="0"/>
              </a:rPr>
              <a:t>Before teaching children the correct pencil grip and posture for writing, or how to use a knife and fork and cut with scissors, check: </a:t>
            </a:r>
          </a:p>
          <a:p>
            <a:pPr marL="285750" indent="-285750">
              <a:buFontTx/>
              <a:buChar char="-"/>
            </a:pPr>
            <a:r>
              <a:rPr lang="en-GB" sz="1450" dirty="0" smtClean="0">
                <a:latin typeface="SassoonPrimaryInfant" pitchFamily="2" charset="0"/>
              </a:rPr>
              <a:t>that the children have developed their upper arm and shoulder strength sufficiently: they don’t need to move their shoulders as they move their hands and fingers</a:t>
            </a:r>
          </a:p>
          <a:p>
            <a:pPr marL="285750" indent="-285750">
              <a:buFontTx/>
              <a:buChar char="-"/>
            </a:pPr>
            <a:r>
              <a:rPr lang="en-GB" sz="1450" dirty="0" smtClean="0">
                <a:latin typeface="SassoonPrimaryInfant" pitchFamily="2" charset="0"/>
              </a:rPr>
              <a:t>That they can move and rotate their lower arms and wrists independently</a:t>
            </a:r>
          </a:p>
          <a:p>
            <a:endParaRPr lang="en-GB" sz="1450" dirty="0" smtClean="0">
              <a:latin typeface="SassoonPrimaryInfant" pitchFamily="2" charset="0"/>
            </a:endParaRPr>
          </a:p>
          <a:p>
            <a:pPr marL="285750" indent="-285750">
              <a:buFont typeface="Arial" panose="020B0604020202020204" pitchFamily="34" charset="0"/>
              <a:buChar char="•"/>
            </a:pPr>
            <a:r>
              <a:rPr lang="en-GB" sz="1450" dirty="0" smtClean="0">
                <a:latin typeface="SassoonPrimaryInfant" pitchFamily="2" charset="0"/>
              </a:rPr>
              <a:t>Help children to develop the core strength and stability they need to support their small motor skills</a:t>
            </a:r>
          </a:p>
          <a:p>
            <a:pPr marL="285750" indent="-285750">
              <a:buFont typeface="Arial" panose="020B0604020202020204" pitchFamily="34" charset="0"/>
              <a:buChar char="•"/>
            </a:pPr>
            <a:r>
              <a:rPr lang="en-GB" sz="1450" dirty="0" smtClean="0">
                <a:latin typeface="SassoonPrimaryInfant" pitchFamily="2" charset="0"/>
              </a:rPr>
              <a:t>Encourage and model tummy-crawling, crawling on all fours, climbing, pulling themselves up on a rope and hanging on monkey bars.</a:t>
            </a:r>
          </a:p>
          <a:p>
            <a:pPr marL="285750" indent="-285750">
              <a:buFont typeface="Arial" panose="020B0604020202020204" pitchFamily="34" charset="0"/>
              <a:buChar char="•"/>
            </a:pPr>
            <a:r>
              <a:rPr lang="en-GB" sz="1450" dirty="0" smtClean="0">
                <a:latin typeface="SassoonPrimaryInfant" pitchFamily="2" charset="0"/>
              </a:rPr>
              <a:t>Offer children frequent activities to develop and further refine their small motor skills, </a:t>
            </a:r>
            <a:r>
              <a:rPr lang="en-GB" sz="1450" dirty="0" err="1" smtClean="0">
                <a:latin typeface="SassoonPrimaryInfant" pitchFamily="2" charset="0"/>
              </a:rPr>
              <a:t>e.g</a:t>
            </a:r>
            <a:r>
              <a:rPr lang="en-GB" sz="1450" dirty="0" smtClean="0">
                <a:latin typeface="SassoonPrimaryInfant" pitchFamily="2" charset="0"/>
              </a:rPr>
              <a:t>: threading and sewing, woodwork, pouring, tweezers, stirring, dancing with scarves/ ribbons, using spray bottles, dressing and undressing dolls, planting and caring for plants, playing with small world toys, making models for junk materials, construction kits and malleable materials like clay.</a:t>
            </a:r>
          </a:p>
          <a:p>
            <a:pPr marL="285750" indent="-285750">
              <a:buFont typeface="Arial" panose="020B0604020202020204" pitchFamily="34" charset="0"/>
              <a:buChar char="•"/>
            </a:pPr>
            <a:r>
              <a:rPr lang="en-GB" sz="1450" dirty="0" smtClean="0">
                <a:latin typeface="SassoonPrimaryInfant" pitchFamily="2" charset="0"/>
              </a:rPr>
              <a:t>Regular review the equipment for children to develop their fine motor skills:</a:t>
            </a:r>
          </a:p>
          <a:p>
            <a:pPr marL="285750" indent="-285750">
              <a:buFontTx/>
              <a:buChar char="-"/>
            </a:pPr>
            <a:r>
              <a:rPr lang="en-GB" sz="1450" dirty="0" smtClean="0">
                <a:latin typeface="SassoonPrimaryInfant" pitchFamily="2" charset="0"/>
              </a:rPr>
              <a:t>Is it appropriate for the different levels of skills and confidence of the children?</a:t>
            </a:r>
          </a:p>
          <a:p>
            <a:pPr marL="285750" indent="-285750">
              <a:buFontTx/>
              <a:buChar char="-"/>
            </a:pPr>
            <a:r>
              <a:rPr lang="en-GB" sz="1450" dirty="0" smtClean="0">
                <a:latin typeface="SassoonPrimaryInfant" pitchFamily="2" charset="0"/>
              </a:rPr>
              <a:t>Is it challenging for the most dexterous children?</a:t>
            </a:r>
          </a:p>
          <a:p>
            <a:pPr marL="285750" lvl="0" indent="-285750">
              <a:buFont typeface="Arial" panose="020B0604020202020204" pitchFamily="34" charset="0"/>
              <a:buChar char="•"/>
            </a:pPr>
            <a:r>
              <a:rPr lang="en-GB" sz="1450" dirty="0" smtClean="0">
                <a:solidFill>
                  <a:prstClr val="black"/>
                </a:solidFill>
                <a:latin typeface="SassoonPrimaryInfant" pitchFamily="2" charset="0"/>
              </a:rPr>
              <a:t>Continuously check how children are holding pencils for writing, scissors and knives/ forks.</a:t>
            </a:r>
          </a:p>
          <a:p>
            <a:pPr marL="285750" lvl="0" indent="-285750">
              <a:buFont typeface="Arial" panose="020B0604020202020204" pitchFamily="34" charset="0"/>
              <a:buChar char="•"/>
            </a:pPr>
            <a:r>
              <a:rPr lang="en-GB" sz="1450" dirty="0" smtClean="0">
                <a:solidFill>
                  <a:prstClr val="black"/>
                </a:solidFill>
                <a:latin typeface="SassoonPrimaryInfant" pitchFamily="2" charset="0"/>
              </a:rPr>
              <a:t>Offer regular, gentle encouragement and feedback</a:t>
            </a:r>
          </a:p>
          <a:p>
            <a:pPr marL="285750" lvl="0" indent="-285750">
              <a:buFont typeface="Arial" panose="020B0604020202020204" pitchFamily="34" charset="0"/>
              <a:buChar char="•"/>
            </a:pPr>
            <a:r>
              <a:rPr lang="en-GB" sz="1450" dirty="0" smtClean="0">
                <a:solidFill>
                  <a:prstClr val="black"/>
                </a:solidFill>
                <a:latin typeface="SassoonPrimaryInfant" pitchFamily="2" charset="0"/>
              </a:rPr>
              <a:t>With regular practise, the physical skills children need to eat with a knife and fork, and develop an efficient handwriting style will become increasingly automatic.</a:t>
            </a:r>
          </a:p>
          <a:p>
            <a:pPr marL="285750" lvl="0" indent="-285750">
              <a:buFont typeface="Arial" panose="020B0604020202020204" pitchFamily="34" charset="0"/>
              <a:buChar char="•"/>
            </a:pPr>
            <a:endParaRPr lang="en-GB" sz="1450" dirty="0" smtClean="0">
              <a:latin typeface="SassoonPrimaryInfant" pitchFamily="2" charset="0"/>
            </a:endParaRPr>
          </a:p>
          <a:p>
            <a:pPr marL="285750" indent="-285750">
              <a:buFontTx/>
              <a:buChar char="-"/>
            </a:pPr>
            <a:endParaRPr lang="en-GB" sz="1450" dirty="0" smtClean="0"/>
          </a:p>
          <a:p>
            <a:pPr marL="285750" indent="-285750">
              <a:buFont typeface="Arial" panose="020B0604020202020204" pitchFamily="34" charset="0"/>
              <a:buChar char="•"/>
            </a:pPr>
            <a:endParaRPr lang="en-GB" sz="1450" dirty="0" smtClean="0"/>
          </a:p>
          <a:p>
            <a:pPr marL="285750" indent="-285750">
              <a:buFont typeface="Arial" panose="020B0604020202020204" pitchFamily="34" charset="0"/>
              <a:buChar char="•"/>
            </a:pPr>
            <a:endParaRPr lang="en-GB" sz="1450" dirty="0"/>
          </a:p>
        </p:txBody>
      </p:sp>
      <p:sp>
        <p:nvSpPr>
          <p:cNvPr id="5" name="TextBox 4"/>
          <p:cNvSpPr txBox="1"/>
          <p:nvPr/>
        </p:nvSpPr>
        <p:spPr>
          <a:xfrm>
            <a:off x="6414447" y="854770"/>
            <a:ext cx="5227093" cy="2031325"/>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latin typeface="SassoonPrimaryInfant" pitchFamily="2" charset="0"/>
              </a:rPr>
              <a:t>Encourage children to draw freely</a:t>
            </a:r>
          </a:p>
          <a:p>
            <a:pPr marL="285750" indent="-285750">
              <a:buFont typeface="Arial" panose="020B0604020202020204" pitchFamily="34" charset="0"/>
              <a:buChar char="•"/>
            </a:pPr>
            <a:r>
              <a:rPr lang="en-GB" sz="1400" dirty="0" smtClean="0">
                <a:latin typeface="SassoonPrimaryInfant" pitchFamily="2" charset="0"/>
              </a:rPr>
              <a:t>Engage children in structured activities: guide them in what to draw, write or copy</a:t>
            </a:r>
          </a:p>
          <a:p>
            <a:pPr marL="285750" indent="-285750">
              <a:buFont typeface="Arial" panose="020B0604020202020204" pitchFamily="34" charset="0"/>
              <a:buChar char="•"/>
            </a:pPr>
            <a:r>
              <a:rPr lang="en-GB" sz="1400" dirty="0" smtClean="0">
                <a:latin typeface="SassoonPrimaryInfant" pitchFamily="2" charset="0"/>
              </a:rPr>
              <a:t>Teach and model correct letter formation</a:t>
            </a:r>
          </a:p>
          <a:p>
            <a:pPr marL="285750" indent="-285750">
              <a:buFont typeface="Arial" panose="020B0604020202020204" pitchFamily="34" charset="0"/>
              <a:buChar char="•"/>
            </a:pPr>
            <a:r>
              <a:rPr lang="en-GB" sz="1400" dirty="0" smtClean="0">
                <a:latin typeface="SassoonPrimaryInfant" pitchFamily="2" charset="0"/>
              </a:rPr>
              <a:t>Continuously check the process of children’s handwriting (pencil grip and letter formation) and provide help/ guidance when needed</a:t>
            </a:r>
          </a:p>
          <a:p>
            <a:pPr marL="285750" indent="-285750">
              <a:buFont typeface="Arial" panose="020B0604020202020204" pitchFamily="34" charset="0"/>
              <a:buChar char="•"/>
            </a:pPr>
            <a:r>
              <a:rPr lang="en-GB" sz="1400" dirty="0" smtClean="0">
                <a:latin typeface="SassoonPrimaryInfant" pitchFamily="2" charset="0"/>
              </a:rPr>
              <a:t>Plan for regular repetition so that correct letter formation becomes automatic, efficient and fluent over time</a:t>
            </a:r>
            <a:endParaRPr lang="en-GB" sz="1400" dirty="0">
              <a:latin typeface="SassoonPrimaryInfant" pitchFamily="2" charset="0"/>
            </a:endParaRPr>
          </a:p>
        </p:txBody>
      </p:sp>
      <p:pic>
        <p:nvPicPr>
          <p:cNvPr id="6" name="Picture 5"/>
          <p:cNvPicPr>
            <a:picLocks noChangeAspect="1"/>
          </p:cNvPicPr>
          <p:nvPr/>
        </p:nvPicPr>
        <p:blipFill rotWithShape="1">
          <a:blip r:embed="rId2"/>
          <a:srcRect l="10708" t="25092" b="1535"/>
          <a:stretch/>
        </p:blipFill>
        <p:spPr>
          <a:xfrm>
            <a:off x="9165101" y="3093970"/>
            <a:ext cx="2759243" cy="1700464"/>
          </a:xfrm>
          <a:prstGeom prst="rect">
            <a:avLst/>
          </a:prstGeom>
          <a:ln>
            <a:noFill/>
          </a:ln>
          <a:effectLst>
            <a:softEdge rad="112500"/>
          </a:effectLst>
        </p:spPr>
      </p:pic>
    </p:spTree>
    <p:extLst>
      <p:ext uri="{BB962C8B-B14F-4D97-AF65-F5344CB8AC3E}">
        <p14:creationId xmlns:p14="http://schemas.microsoft.com/office/powerpoint/2010/main" val="22634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6341" y="264463"/>
            <a:ext cx="5807320" cy="985838"/>
          </a:xfrm>
        </p:spPr>
        <p:txBody>
          <a:bodyPr>
            <a:normAutofit/>
          </a:bodyPr>
          <a:lstStyle/>
          <a:p>
            <a:pPr algn="ctr"/>
            <a:r>
              <a:rPr lang="en-GB" sz="3600" dirty="0" smtClean="0">
                <a:solidFill>
                  <a:srgbClr val="FF66CC"/>
                </a:solidFill>
                <a:latin typeface="Coves" panose="02000500000000000000" pitchFamily="2" charset="0"/>
              </a:rPr>
              <a:t>Fine Motor Development</a:t>
            </a:r>
            <a:endParaRPr lang="en-GB" sz="3600" dirty="0">
              <a:solidFill>
                <a:srgbClr val="FF66CC"/>
              </a:solidFill>
              <a:latin typeface="Coves" panose="02000500000000000000" pitchFamily="2" charset="0"/>
            </a:endParaRPr>
          </a:p>
        </p:txBody>
      </p:sp>
      <p:sp>
        <p:nvSpPr>
          <p:cNvPr id="4" name="Rounded Rectangle 3"/>
          <p:cNvSpPr/>
          <p:nvPr/>
        </p:nvSpPr>
        <p:spPr>
          <a:xfrm>
            <a:off x="300251" y="1090864"/>
            <a:ext cx="8154725" cy="5268993"/>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smtClean="0">
              <a:solidFill>
                <a:schemeClr val="tx1">
                  <a:lumMod val="65000"/>
                  <a:lumOff val="35000"/>
                </a:schemeClr>
              </a:solidFill>
              <a:latin typeface="SassoonPrimaryInfant" pitchFamily="2" charset="0"/>
            </a:endParaRPr>
          </a:p>
          <a:p>
            <a:endParaRPr lang="en-GB" sz="1700" dirty="0" smtClean="0">
              <a:solidFill>
                <a:schemeClr val="tx1">
                  <a:lumMod val="65000"/>
                  <a:lumOff val="35000"/>
                </a:schemeClr>
              </a:solidFill>
              <a:latin typeface="SassoonPrimaryInfant" pitchFamily="2" charset="0"/>
            </a:endParaRPr>
          </a:p>
          <a:p>
            <a:endParaRPr lang="en-GB" sz="1700" dirty="0" smtClean="0">
              <a:solidFill>
                <a:schemeClr val="tx1">
                  <a:lumMod val="65000"/>
                  <a:lumOff val="35000"/>
                </a:schemeClr>
              </a:solidFill>
              <a:latin typeface="SassoonPrimaryInfant" pitchFamily="2" charset="0"/>
            </a:endParaRPr>
          </a:p>
          <a:p>
            <a:endParaRPr lang="en-GB" sz="1700" dirty="0" smtClean="0">
              <a:solidFill>
                <a:schemeClr val="tx1">
                  <a:lumMod val="65000"/>
                  <a:lumOff val="35000"/>
                </a:schemeClr>
              </a:solidFill>
              <a:latin typeface="SassoonPrimaryInfant" pitchFamily="2" charset="0"/>
            </a:endParaRP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Daily fine motor activities planned into provision- e.g. pegs, small world, pipe cleaner threading, beads, colouring, jigsaws, buttons, dressing dolls, construction kits, playdough, water/sand play, junk modelling, collaging, etc.</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Use of sensory resources for mark-making in a variety of ways such as: shaving foam, playdough, paint, printing, mud writing, making patterns with string/ pasta/ loose parts, squishy bags, salt/ glitter trays etc.</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Small loose parts in different areas; transient art area, sand, playdough</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Provision of chunky pencils and crayons, chunky chalks for writing on the floor, chalkboard </a:t>
            </a:r>
            <a:r>
              <a:rPr lang="en-GB" sz="1700" dirty="0" err="1" smtClean="0">
                <a:solidFill>
                  <a:schemeClr val="tx1">
                    <a:lumMod val="65000"/>
                    <a:lumOff val="35000"/>
                  </a:schemeClr>
                </a:solidFill>
                <a:latin typeface="SassoonPrimaryInfant" pitchFamily="2" charset="0"/>
              </a:rPr>
              <a:t>etc</a:t>
            </a:r>
            <a:endParaRPr lang="en-GB" sz="1700" dirty="0" smtClean="0">
              <a:solidFill>
                <a:schemeClr val="tx1">
                  <a:lumMod val="65000"/>
                  <a:lumOff val="35000"/>
                </a:schemeClr>
              </a:solidFill>
              <a:latin typeface="SassoonPrimaryInfant" pitchFamily="2" charset="0"/>
            </a:endParaRP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Moving onto slimmer pencils and felt tips when ready</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Provision of pencil grips if needed</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Provision of left and </a:t>
            </a:r>
            <a:r>
              <a:rPr lang="en-GB" sz="1700" dirty="0" err="1" smtClean="0">
                <a:solidFill>
                  <a:schemeClr val="tx1">
                    <a:lumMod val="65000"/>
                    <a:lumOff val="35000"/>
                  </a:schemeClr>
                </a:solidFill>
                <a:latin typeface="SassoonPrimaryInfant" pitchFamily="2" charset="0"/>
              </a:rPr>
              <a:t>rght</a:t>
            </a:r>
            <a:r>
              <a:rPr lang="en-GB" sz="1700" dirty="0" smtClean="0">
                <a:solidFill>
                  <a:schemeClr val="tx1">
                    <a:lumMod val="65000"/>
                    <a:lumOff val="35000"/>
                  </a:schemeClr>
                </a:solidFill>
                <a:latin typeface="SassoonPrimaryInfant" pitchFamily="2" charset="0"/>
              </a:rPr>
              <a:t>-handed scissors/ modelled support to make snips, cut in a line, cut around a shape, </a:t>
            </a:r>
            <a:r>
              <a:rPr lang="en-GB" sz="1700" dirty="0" err="1" smtClean="0">
                <a:solidFill>
                  <a:schemeClr val="tx1">
                    <a:lumMod val="65000"/>
                    <a:lumOff val="35000"/>
                  </a:schemeClr>
                </a:solidFill>
                <a:latin typeface="SassoonPrimaryInfant" pitchFamily="2" charset="0"/>
              </a:rPr>
              <a:t>etc</a:t>
            </a:r>
            <a:endParaRPr lang="en-GB" sz="1700" dirty="0" smtClean="0">
              <a:solidFill>
                <a:schemeClr val="tx1">
                  <a:lumMod val="65000"/>
                  <a:lumOff val="35000"/>
                </a:schemeClr>
              </a:solidFill>
              <a:latin typeface="SassoonPrimaryInfant" pitchFamily="2" charset="0"/>
            </a:endParaRP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Songs and rhymes used to support formation of numerals and letters</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Daily support with knife and fork as children eat</a:t>
            </a:r>
          </a:p>
          <a:p>
            <a:pPr marL="285750" indent="-285750">
              <a:buFont typeface="Arial" panose="020B0604020202020204" pitchFamily="34" charset="0"/>
              <a:buChar char="•"/>
            </a:pPr>
            <a:r>
              <a:rPr lang="en-GB" sz="1700" dirty="0">
                <a:solidFill>
                  <a:schemeClr val="tx1">
                    <a:lumMod val="65000"/>
                    <a:lumOff val="35000"/>
                  </a:schemeClr>
                </a:solidFill>
                <a:latin typeface="SassoonPrimaryInfant" pitchFamily="2" charset="0"/>
              </a:rPr>
              <a:t>Daily handwriting formation included in phonic </a:t>
            </a:r>
            <a:r>
              <a:rPr lang="en-GB" sz="1700" dirty="0" smtClean="0">
                <a:solidFill>
                  <a:schemeClr val="tx1">
                    <a:lumMod val="65000"/>
                    <a:lumOff val="35000"/>
                  </a:schemeClr>
                </a:solidFill>
                <a:latin typeface="SassoonPrimaryInfant" pitchFamily="2" charset="0"/>
              </a:rPr>
              <a:t>lessons with follow up activities in provision</a:t>
            </a:r>
          </a:p>
          <a:p>
            <a:pPr marL="285750" indent="-285750">
              <a:buFont typeface="Arial" panose="020B0604020202020204" pitchFamily="34" charset="0"/>
              <a:buChar char="•"/>
            </a:pPr>
            <a:r>
              <a:rPr lang="en-GB" sz="1700" dirty="0" smtClean="0">
                <a:solidFill>
                  <a:schemeClr val="tx1">
                    <a:lumMod val="65000"/>
                    <a:lumOff val="35000"/>
                  </a:schemeClr>
                </a:solidFill>
                <a:latin typeface="SassoonPrimaryInfant" pitchFamily="2" charset="0"/>
              </a:rPr>
              <a:t>Use of a progression map to monitor pencil control and progress</a:t>
            </a:r>
            <a:endParaRPr lang="en-GB" sz="1700" dirty="0">
              <a:solidFill>
                <a:schemeClr val="tx1">
                  <a:lumMod val="65000"/>
                  <a:lumOff val="35000"/>
                </a:schemeClr>
              </a:solidFill>
              <a:latin typeface="SassoonPrimaryInfant" pitchFamily="2" charset="0"/>
            </a:endParaRPr>
          </a:p>
          <a:p>
            <a:pPr marL="285750" indent="-285750">
              <a:buFont typeface="Arial" panose="020B0604020202020204" pitchFamily="34" charset="0"/>
              <a:buChar char="•"/>
            </a:pPr>
            <a:endParaRPr lang="en-GB" sz="1700" dirty="0" smtClean="0">
              <a:solidFill>
                <a:schemeClr val="tx1">
                  <a:lumMod val="65000"/>
                  <a:lumOff val="35000"/>
                </a:schemeClr>
              </a:solidFill>
              <a:latin typeface="SassoonPrimaryInfant" pitchFamily="2" charset="0"/>
            </a:endParaRPr>
          </a:p>
          <a:p>
            <a:pPr marL="285750" indent="-285750">
              <a:buFont typeface="Arial" panose="020B0604020202020204" pitchFamily="34" charset="0"/>
              <a:buChar char="•"/>
            </a:pPr>
            <a:endParaRPr lang="en-GB" sz="1700" dirty="0" smtClean="0">
              <a:solidFill>
                <a:schemeClr val="tx1">
                  <a:lumMod val="65000"/>
                  <a:lumOff val="35000"/>
                </a:schemeClr>
              </a:solidFill>
              <a:latin typeface="SassoonPrimaryInfant" pitchFamily="2" charset="0"/>
            </a:endParaRPr>
          </a:p>
          <a:p>
            <a:pPr marL="285750" indent="-285750">
              <a:buFont typeface="Arial" panose="020B0604020202020204" pitchFamily="34" charset="0"/>
              <a:buChar char="•"/>
            </a:pPr>
            <a:endParaRPr lang="en-GB" sz="2000" dirty="0" smtClean="0">
              <a:solidFill>
                <a:schemeClr val="tx1">
                  <a:lumMod val="65000"/>
                  <a:lumOff val="35000"/>
                </a:schemeClr>
              </a:solidFill>
              <a:latin typeface="SassoonPrimaryInfant" pitchFamily="2" charset="0"/>
            </a:endParaRPr>
          </a:p>
          <a:p>
            <a:endParaRPr lang="en-GB" sz="2000" dirty="0">
              <a:solidFill>
                <a:schemeClr val="tx1">
                  <a:lumMod val="65000"/>
                  <a:lumOff val="35000"/>
                </a:schemeClr>
              </a:solidFill>
              <a:latin typeface="SassoonPrimaryInfant" pitchFamily="2" charset="0"/>
            </a:endParaRPr>
          </a:p>
        </p:txBody>
      </p:sp>
      <p:sp>
        <p:nvSpPr>
          <p:cNvPr id="5" name="Title 1"/>
          <p:cNvSpPr txBox="1">
            <a:spLocks/>
          </p:cNvSpPr>
          <p:nvPr/>
        </p:nvSpPr>
        <p:spPr>
          <a:xfrm>
            <a:off x="8454976" y="2150010"/>
            <a:ext cx="3333750" cy="25345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solidFill>
                  <a:srgbClr val="FF66CC"/>
                </a:solidFill>
                <a:latin typeface="Coves" panose="02000500000000000000" pitchFamily="2" charset="0"/>
              </a:rPr>
              <a:t>What does it look like at </a:t>
            </a:r>
            <a:r>
              <a:rPr lang="en-GB" sz="3600" dirty="0" err="1" smtClean="0">
                <a:solidFill>
                  <a:srgbClr val="FF66CC"/>
                </a:solidFill>
                <a:latin typeface="Coves" panose="02000500000000000000" pitchFamily="2" charset="0"/>
              </a:rPr>
              <a:t>Cliffe</a:t>
            </a:r>
            <a:r>
              <a:rPr lang="en-GB" sz="3600" dirty="0" smtClean="0">
                <a:solidFill>
                  <a:srgbClr val="FF66CC"/>
                </a:solidFill>
                <a:latin typeface="Coves" panose="02000500000000000000" pitchFamily="2" charset="0"/>
              </a:rPr>
              <a:t> VC Primary School?</a:t>
            </a:r>
            <a:endParaRPr lang="en-GB" sz="3600" dirty="0">
              <a:solidFill>
                <a:srgbClr val="FF66CC"/>
              </a:solidFill>
              <a:latin typeface="Coves" panose="02000500000000000000" pitchFamily="2" charset="0"/>
            </a:endParaRPr>
          </a:p>
        </p:txBody>
      </p:sp>
      <p:pic>
        <p:nvPicPr>
          <p:cNvPr id="3" name="Picture 2"/>
          <p:cNvPicPr>
            <a:picLocks noChangeAspect="1"/>
          </p:cNvPicPr>
          <p:nvPr/>
        </p:nvPicPr>
        <p:blipFill rotWithShape="1">
          <a:blip r:embed="rId2"/>
          <a:srcRect l="8302" t="16771" r="11199"/>
          <a:stretch/>
        </p:blipFill>
        <p:spPr>
          <a:xfrm>
            <a:off x="8867272" y="406584"/>
            <a:ext cx="2747211" cy="2130290"/>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8698616" y="4245480"/>
            <a:ext cx="3090110" cy="2317582"/>
          </a:xfrm>
          <a:prstGeom prst="rect">
            <a:avLst/>
          </a:prstGeom>
          <a:ln>
            <a:noFill/>
          </a:ln>
          <a:effectLst>
            <a:softEdge rad="112500"/>
          </a:effectLst>
        </p:spPr>
      </p:pic>
    </p:spTree>
    <p:extLst>
      <p:ext uri="{BB962C8B-B14F-4D97-AF65-F5344CB8AC3E}">
        <p14:creationId xmlns:p14="http://schemas.microsoft.com/office/powerpoint/2010/main" val="3106358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1946"/>
            <a:ext cx="10515600" cy="890469"/>
          </a:xfrm>
        </p:spPr>
        <p:txBody>
          <a:bodyPr/>
          <a:lstStyle/>
          <a:p>
            <a:pPr algn="ctr"/>
            <a:r>
              <a:rPr lang="en-GB" dirty="0" smtClean="0">
                <a:solidFill>
                  <a:srgbClr val="FF66CC"/>
                </a:solidFill>
                <a:latin typeface="Coves" panose="02000500000000000000" pitchFamily="2" charset="0"/>
              </a:rPr>
              <a:t>Pencil Grip Progression</a:t>
            </a:r>
            <a:endParaRPr lang="en-GB" dirty="0"/>
          </a:p>
        </p:txBody>
      </p:sp>
      <p:sp>
        <p:nvSpPr>
          <p:cNvPr id="3" name="Content Placeholder 2"/>
          <p:cNvSpPr>
            <a:spLocks noGrp="1"/>
          </p:cNvSpPr>
          <p:nvPr>
            <p:ph idx="1"/>
          </p:nvPr>
        </p:nvSpPr>
        <p:spPr>
          <a:xfrm>
            <a:off x="838200" y="351667"/>
            <a:ext cx="10515600" cy="890279"/>
          </a:xfrm>
        </p:spPr>
        <p:txBody>
          <a:bodyPr/>
          <a:lstStyle/>
          <a:p>
            <a:pPr marL="0" indent="0">
              <a:buNone/>
            </a:pPr>
            <a:r>
              <a:rPr lang="en-GB" sz="2400" b="1" dirty="0" smtClean="0">
                <a:latin typeface="SassoonPrimaryInfant" pitchFamily="2" charset="0"/>
              </a:rPr>
              <a:t>By the end of the year, can children hold a pencil effectively in preparation for fluent writing – using a tripod grip in almost all cases? (ELG PD- Fine Motor)</a:t>
            </a:r>
            <a:endParaRPr lang="en-GB" sz="2400" b="1" dirty="0">
              <a:latin typeface="SassoonPrimaryInfant" pitchFamily="2" charset="0"/>
            </a:endParaRPr>
          </a:p>
          <a:p>
            <a:pPr marL="0" indent="0">
              <a:buNone/>
            </a:pPr>
            <a:endParaRPr lang="en-GB" dirty="0"/>
          </a:p>
        </p:txBody>
      </p:sp>
      <p:pic>
        <p:nvPicPr>
          <p:cNvPr id="4" name="Picture 3"/>
          <p:cNvPicPr>
            <a:picLocks noChangeAspect="1"/>
          </p:cNvPicPr>
          <p:nvPr/>
        </p:nvPicPr>
        <p:blipFill>
          <a:blip r:embed="rId2"/>
          <a:stretch>
            <a:fillRect/>
          </a:stretch>
        </p:blipFill>
        <p:spPr>
          <a:xfrm>
            <a:off x="1512381" y="2132225"/>
            <a:ext cx="8621328" cy="4572638"/>
          </a:xfrm>
          <a:prstGeom prst="rect">
            <a:avLst/>
          </a:prstGeom>
        </p:spPr>
      </p:pic>
    </p:spTree>
    <p:extLst>
      <p:ext uri="{BB962C8B-B14F-4D97-AF65-F5344CB8AC3E}">
        <p14:creationId xmlns:p14="http://schemas.microsoft.com/office/powerpoint/2010/main" val="3462448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689" y="1421148"/>
            <a:ext cx="10665725" cy="4897765"/>
          </a:xfrm>
          <a:ln w="127000" cmpd="thinThick">
            <a:solidFill>
              <a:schemeClr val="accent3">
                <a:lumMod val="75000"/>
              </a:schemeClr>
            </a:solidFill>
          </a:ln>
        </p:spPr>
        <p:txBody>
          <a:bodyPr>
            <a:noAutofit/>
          </a:bodyPr>
          <a:lstStyle/>
          <a:p>
            <a:pPr algn="l"/>
            <a:r>
              <a:rPr lang="en-GB" sz="1300" dirty="0" smtClean="0">
                <a:latin typeface="SassoonPrimaryInfant" pitchFamily="2" charset="0"/>
              </a:rPr>
              <a:t>We follow the structure of the Read, Write </a:t>
            </a:r>
            <a:r>
              <a:rPr lang="en-GB" sz="1300" dirty="0" err="1" smtClean="0">
                <a:latin typeface="SassoonPrimaryInfant" pitchFamily="2" charset="0"/>
              </a:rPr>
              <a:t>Inc</a:t>
            </a:r>
            <a:r>
              <a:rPr lang="en-GB" sz="1300" dirty="0" smtClean="0">
                <a:latin typeface="SassoonPrimaryInfant" pitchFamily="2" charset="0"/>
              </a:rPr>
              <a:t> programme, from Reception, to teach phonics. </a:t>
            </a:r>
            <a:r>
              <a:rPr lang="en-GB" sz="1300" dirty="0">
                <a:latin typeface="SassoonPrimaryInfant" pitchFamily="2" charset="0"/>
              </a:rPr>
              <a:t>Read Write Inc. (RWI) is a phonics complete literacy programme which helps </a:t>
            </a:r>
            <a:r>
              <a:rPr lang="en-GB" sz="1300" b="1" u="sng" dirty="0">
                <a:latin typeface="SassoonPrimaryInfant" pitchFamily="2" charset="0"/>
              </a:rPr>
              <a:t>all </a:t>
            </a:r>
            <a:r>
              <a:rPr lang="en-GB" sz="1300" dirty="0">
                <a:latin typeface="SassoonPrimaryInfant" pitchFamily="2" charset="0"/>
              </a:rPr>
              <a:t>children learn to read fluently and at speed so they can focus on developing their skills in comprehension, vocabulary and spelling.  We begin the programme in </a:t>
            </a:r>
            <a:r>
              <a:rPr lang="en-GB" sz="1300" dirty="0" smtClean="0">
                <a:latin typeface="SassoonPrimaryInfant" pitchFamily="2" charset="0"/>
              </a:rPr>
              <a:t>Reception </a:t>
            </a:r>
            <a:r>
              <a:rPr lang="en-GB" sz="1300" dirty="0">
                <a:latin typeface="SassoonPrimaryInfant" pitchFamily="2" charset="0"/>
              </a:rPr>
              <a:t>and will continue teaching RWI to children until they can read fluently</a:t>
            </a:r>
            <a:r>
              <a:rPr lang="en-GB" sz="1300" dirty="0" smtClean="0">
                <a:latin typeface="SassoonPrimaryInfant" pitchFamily="2" charset="0"/>
              </a:rPr>
              <a:t>.</a:t>
            </a:r>
            <a:br>
              <a:rPr lang="en-GB" sz="1300" dirty="0" smtClean="0">
                <a:latin typeface="SassoonPrimaryInfant" pitchFamily="2" charset="0"/>
              </a:rPr>
            </a:br>
            <a:r>
              <a:rPr lang="en-GB" sz="1300" dirty="0">
                <a:latin typeface="SassoonPrimaryInfant" pitchFamily="2" charset="0"/>
              </a:rPr>
              <a:t/>
            </a:r>
            <a:br>
              <a:rPr lang="en-GB" sz="1300" dirty="0">
                <a:latin typeface="SassoonPrimaryInfant" pitchFamily="2" charset="0"/>
              </a:rPr>
            </a:br>
            <a:r>
              <a:rPr lang="en-GB" sz="1300" dirty="0" smtClean="0">
                <a:latin typeface="SassoonPrimaryInfant" pitchFamily="2" charset="0"/>
              </a:rPr>
              <a:t>The children begin a short daily phonics session to introduce the letter sounds and opportunities to practise blending, ready for reading. When they are ready, we </a:t>
            </a:r>
            <a:r>
              <a:rPr lang="en-GB" sz="1300" dirty="0">
                <a:latin typeface="SassoonPrimaryInfant" pitchFamily="2" charset="0"/>
              </a:rPr>
              <a:t>group children by their reading progress for </a:t>
            </a:r>
            <a:r>
              <a:rPr lang="en-GB" sz="1300" dirty="0" smtClean="0">
                <a:latin typeface="SassoonPrimaryInfant" pitchFamily="2" charset="0"/>
              </a:rPr>
              <a:t>a daily phonics session. We </a:t>
            </a:r>
            <a:r>
              <a:rPr lang="en-GB" sz="1300" dirty="0">
                <a:latin typeface="SassoonPrimaryInfant" pitchFamily="2" charset="0"/>
              </a:rPr>
              <a:t>re-assess children every half-term so we can place them in the group where they’ll make the most progress. We provide extra daily one-to-one sessions for children who need a bit of a boost to keep up</a:t>
            </a:r>
            <a:r>
              <a:rPr lang="en-GB" sz="1300" dirty="0" smtClean="0">
                <a:latin typeface="SassoonPrimaryInfant" pitchFamily="2" charset="0"/>
              </a:rPr>
              <a:t>. </a:t>
            </a:r>
            <a:r>
              <a:rPr lang="en-GB" sz="1300" dirty="0">
                <a:latin typeface="SassoonPrimaryInfant" pitchFamily="2" charset="0"/>
              </a:rPr>
              <a:t/>
            </a:r>
            <a:br>
              <a:rPr lang="en-GB" sz="1300" dirty="0">
                <a:latin typeface="SassoonPrimaryInfant" pitchFamily="2" charset="0"/>
              </a:rPr>
            </a:br>
            <a:r>
              <a:rPr lang="en-GB" sz="1300" dirty="0" smtClean="0">
                <a:latin typeface="SassoonPrimaryInfant" pitchFamily="2" charset="0"/>
              </a:rPr>
              <a:t/>
            </a:r>
            <a:br>
              <a:rPr lang="en-GB" sz="1300" dirty="0" smtClean="0">
                <a:latin typeface="SassoonPrimaryInfant" pitchFamily="2" charset="0"/>
              </a:rPr>
            </a:br>
            <a:r>
              <a:rPr lang="en-GB" sz="1300" dirty="0" smtClean="0">
                <a:latin typeface="SassoonPrimaryInfant" pitchFamily="2" charset="0"/>
              </a:rPr>
              <a:t>Each week, the children are given the sounds to practise at home and consolidate learning, a teacher-made video is also uploaded to Seesaw, modelling the correct pure sound pronunciation and showing the letter formation phrase for each letter… this is an invaluable tool for informing parents about what has been learnt in school. We ask parents to practise reading these graphemes every time they hear their child read.</a:t>
            </a:r>
            <a:br>
              <a:rPr lang="en-GB" sz="1300" dirty="0" smtClean="0">
                <a:latin typeface="SassoonPrimaryInfant" pitchFamily="2" charset="0"/>
              </a:rPr>
            </a:br>
            <a:r>
              <a:rPr lang="en-GB" sz="1300" dirty="0">
                <a:latin typeface="SassoonPrimaryInfant" pitchFamily="2" charset="0"/>
              </a:rPr>
              <a:t/>
            </a:r>
            <a:br>
              <a:rPr lang="en-GB" sz="1300" dirty="0">
                <a:latin typeface="SassoonPrimaryInfant" pitchFamily="2" charset="0"/>
              </a:rPr>
            </a:br>
            <a:r>
              <a:rPr lang="en-GB" sz="1300" dirty="0" smtClean="0">
                <a:latin typeface="SassoonPrimaryInfant" pitchFamily="2" charset="0"/>
              </a:rPr>
              <a:t>Our children’s reading journey begins with wordless picture books, as a tool for practising the use of story language, develop vocabulary, understanding of story structures, developing picture cues and fostering an confidence and excitement for reading. As children’s phonic knowledge and skills develop, we introduce phonetically decodable books, which are closely matched to the sounds that the children are familiar with and have been taught in our phonics sessions.</a:t>
            </a:r>
            <a:br>
              <a:rPr lang="en-GB" sz="1300" dirty="0" smtClean="0">
                <a:latin typeface="SassoonPrimaryInfant" pitchFamily="2" charset="0"/>
              </a:rPr>
            </a:br>
            <a:r>
              <a:rPr lang="en-GB" sz="1300" dirty="0">
                <a:latin typeface="SassoonPrimaryInfant" pitchFamily="2" charset="0"/>
              </a:rPr>
              <a:t/>
            </a:r>
            <a:br>
              <a:rPr lang="en-GB" sz="1300" dirty="0">
                <a:latin typeface="SassoonPrimaryInfant" pitchFamily="2" charset="0"/>
              </a:rPr>
            </a:br>
            <a:r>
              <a:rPr lang="en-GB" sz="1300" dirty="0" smtClean="0">
                <a:latin typeface="SassoonPrimaryInfant" pitchFamily="2" charset="0"/>
              </a:rPr>
              <a:t>We also make weekly use of our school library, to ensure that our children are able to explore a range of fiction and non-fictions texts of their own choosing, enjoying them with parents at home. </a:t>
            </a:r>
            <a:br>
              <a:rPr lang="en-GB" sz="1300" dirty="0" smtClean="0">
                <a:latin typeface="SassoonPrimaryInfant" pitchFamily="2" charset="0"/>
              </a:rPr>
            </a:br>
            <a:r>
              <a:rPr lang="en-GB" sz="1300" dirty="0">
                <a:latin typeface="SassoonPrimaryInfant" pitchFamily="2" charset="0"/>
              </a:rPr>
              <a:t/>
            </a:r>
            <a:br>
              <a:rPr lang="en-GB" sz="1300" dirty="0">
                <a:latin typeface="SassoonPrimaryInfant" pitchFamily="2" charset="0"/>
              </a:rPr>
            </a:br>
            <a:r>
              <a:rPr lang="en-GB" sz="1300" dirty="0" smtClean="0">
                <a:latin typeface="SassoonPrimaryInfant" pitchFamily="2" charset="0"/>
              </a:rPr>
              <a:t>Near the end of Year 1, all children take part in a statutory Phonics Screening Check to assess whether they have met the ‘expected’ level for reading using their phonics. This check involves the children reading 40 words (some real and some ‘nonsense’ words) using the sounds they have learned. Parents are informed of the results and plans put in place for further support for any children who do not meet the threshold, ready for the re-check at the end of Year 2.</a:t>
            </a:r>
            <a:r>
              <a:rPr lang="en-GB" sz="1600" dirty="0" smtClean="0">
                <a:latin typeface="+mn-lt"/>
              </a:rPr>
              <a:t/>
            </a:r>
            <a:br>
              <a:rPr lang="en-GB" sz="1600" dirty="0" smtClean="0">
                <a:latin typeface="+mn-lt"/>
              </a:rPr>
            </a:br>
            <a:endParaRPr lang="en-GB" sz="1600" b="1" dirty="0">
              <a:latin typeface="+mn-lt"/>
            </a:endParaRPr>
          </a:p>
        </p:txBody>
      </p:sp>
      <p:sp>
        <p:nvSpPr>
          <p:cNvPr id="4" name="Title 1"/>
          <p:cNvSpPr txBox="1">
            <a:spLocks/>
          </p:cNvSpPr>
          <p:nvPr/>
        </p:nvSpPr>
        <p:spPr>
          <a:xfrm>
            <a:off x="798394" y="163773"/>
            <a:ext cx="10085696" cy="10936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b="1" dirty="0" smtClean="0">
                <a:solidFill>
                  <a:srgbClr val="FF66CC"/>
                </a:solidFill>
                <a:latin typeface="Coves" panose="02000500000000000000" pitchFamily="2" charset="0"/>
                <a:cs typeface="Arial" panose="020B0604020202020204" pitchFamily="34" charset="0"/>
              </a:rPr>
              <a:t>Teaching of Phonics</a:t>
            </a:r>
            <a:endParaRPr lang="en-GB" sz="4400" dirty="0">
              <a:latin typeface="Coves" panose="02000500000000000000" pitchFamily="2" charset="0"/>
            </a:endParaRPr>
          </a:p>
        </p:txBody>
      </p:sp>
      <p:pic>
        <p:nvPicPr>
          <p:cNvPr id="6" name="Picture 5"/>
          <p:cNvPicPr>
            <a:picLocks noChangeAspect="1"/>
          </p:cNvPicPr>
          <p:nvPr/>
        </p:nvPicPr>
        <p:blipFill>
          <a:blip r:embed="rId2"/>
          <a:stretch>
            <a:fillRect/>
          </a:stretch>
        </p:blipFill>
        <p:spPr>
          <a:xfrm>
            <a:off x="8292933" y="282899"/>
            <a:ext cx="3198481" cy="974476"/>
          </a:xfrm>
          <a:prstGeom prst="rect">
            <a:avLst/>
          </a:prstGeom>
        </p:spPr>
      </p:pic>
      <p:pic>
        <p:nvPicPr>
          <p:cNvPr id="7" name="Picture 6"/>
          <p:cNvPicPr>
            <a:picLocks noChangeAspect="1"/>
          </p:cNvPicPr>
          <p:nvPr/>
        </p:nvPicPr>
        <p:blipFill rotWithShape="1">
          <a:blip r:embed="rId3"/>
          <a:srcRect t="19663" r="6087" b="14730"/>
          <a:stretch/>
        </p:blipFill>
        <p:spPr>
          <a:xfrm>
            <a:off x="586856" y="163773"/>
            <a:ext cx="2470244" cy="1155068"/>
          </a:xfrm>
          <a:prstGeom prst="rect">
            <a:avLst/>
          </a:prstGeom>
        </p:spPr>
      </p:pic>
    </p:spTree>
    <p:extLst>
      <p:ext uri="{BB962C8B-B14F-4D97-AF65-F5344CB8AC3E}">
        <p14:creationId xmlns:p14="http://schemas.microsoft.com/office/powerpoint/2010/main" val="1474802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207" y="-155844"/>
            <a:ext cx="8257734" cy="985838"/>
          </a:xfrm>
        </p:spPr>
        <p:txBody>
          <a:bodyPr>
            <a:normAutofit/>
          </a:bodyPr>
          <a:lstStyle/>
          <a:p>
            <a:pPr algn="ctr"/>
            <a:r>
              <a:rPr lang="en-GB" sz="3600" dirty="0" smtClean="0">
                <a:solidFill>
                  <a:srgbClr val="FF66CC"/>
                </a:solidFill>
                <a:latin typeface="Coves" panose="02000500000000000000" pitchFamily="2" charset="0"/>
              </a:rPr>
              <a:t>Literacy- Writing</a:t>
            </a:r>
            <a:endParaRPr lang="en-GB" sz="3600" dirty="0">
              <a:solidFill>
                <a:srgbClr val="FF66CC"/>
              </a:solidFill>
              <a:latin typeface="Coves" panose="02000500000000000000" pitchFamily="2" charset="0"/>
            </a:endParaRPr>
          </a:p>
        </p:txBody>
      </p:sp>
      <p:sp>
        <p:nvSpPr>
          <p:cNvPr id="4" name="Rounded Rectangle 3"/>
          <p:cNvSpPr/>
          <p:nvPr/>
        </p:nvSpPr>
        <p:spPr>
          <a:xfrm>
            <a:off x="7574507" y="3875964"/>
            <a:ext cx="4214218" cy="2518080"/>
          </a:xfrm>
          <a:prstGeom prst="roundRect">
            <a:avLst>
              <a:gd name="adj" fmla="val 2699"/>
            </a:avLst>
          </a:prstGeom>
          <a:solidFill>
            <a:srgbClr val="FF66CC"/>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u="sng" dirty="0" smtClean="0">
                <a:solidFill>
                  <a:schemeClr val="tx1"/>
                </a:solidFill>
                <a:latin typeface="SassoonPrimaryInfant" pitchFamily="2" charset="0"/>
              </a:rPr>
              <a:t>Literacy</a:t>
            </a:r>
          </a:p>
          <a:p>
            <a:endParaRPr lang="en-GB" sz="1600" b="1" u="sng" dirty="0" smtClean="0">
              <a:solidFill>
                <a:schemeClr val="tx1"/>
              </a:solidFill>
              <a:latin typeface="SassoonPrimaryInfant" pitchFamily="2" charset="0"/>
            </a:endParaRPr>
          </a:p>
          <a:p>
            <a:r>
              <a:rPr lang="en-GB" sz="1600" b="1" dirty="0" smtClean="0">
                <a:solidFill>
                  <a:schemeClr val="tx1"/>
                </a:solidFill>
                <a:latin typeface="SassoonPrimaryInfant" pitchFamily="2" charset="0"/>
              </a:rPr>
              <a:t>ELG: Writing</a:t>
            </a:r>
          </a:p>
          <a:p>
            <a:endParaRPr lang="en-GB" sz="1200" b="1" dirty="0">
              <a:solidFill>
                <a:schemeClr val="tx1"/>
              </a:solidFill>
              <a:latin typeface="SassoonPrimaryInfant" pitchFamily="2" charset="0"/>
            </a:endParaRPr>
          </a:p>
          <a:p>
            <a:r>
              <a:rPr lang="en-GB" sz="1400" dirty="0" smtClean="0">
                <a:solidFill>
                  <a:schemeClr val="tx1"/>
                </a:solidFill>
                <a:latin typeface="SassoonPrimaryInfant" pitchFamily="2" charset="0"/>
              </a:rPr>
              <a:t>Children at the expected level of development will:</a:t>
            </a:r>
          </a:p>
          <a:p>
            <a:pPr marL="285750" indent="-285750">
              <a:buFontTx/>
              <a:buChar char="-"/>
            </a:pPr>
            <a:r>
              <a:rPr lang="en-GB" sz="1400" dirty="0" smtClean="0">
                <a:solidFill>
                  <a:schemeClr val="tx1"/>
                </a:solidFill>
                <a:latin typeface="SassoonPrimaryInfant" pitchFamily="2" charset="0"/>
              </a:rPr>
              <a:t>Write recognisable letters, most of which are correctly formed;</a:t>
            </a:r>
          </a:p>
          <a:p>
            <a:pPr marL="285750" indent="-285750">
              <a:buFontTx/>
              <a:buChar char="-"/>
            </a:pPr>
            <a:r>
              <a:rPr lang="en-GB" sz="1400" dirty="0" smtClean="0">
                <a:solidFill>
                  <a:schemeClr val="tx1"/>
                </a:solidFill>
                <a:latin typeface="SassoonPrimaryInfant" pitchFamily="2" charset="0"/>
              </a:rPr>
              <a:t>Spell words by identifying sounds with a letter or letters;</a:t>
            </a:r>
          </a:p>
          <a:p>
            <a:pPr marL="285750" indent="-285750">
              <a:buFontTx/>
              <a:buChar char="-"/>
            </a:pPr>
            <a:r>
              <a:rPr lang="en-GB" sz="1400" dirty="0" smtClean="0">
                <a:solidFill>
                  <a:schemeClr val="tx1"/>
                </a:solidFill>
                <a:latin typeface="SassoonPrimaryInfant" pitchFamily="2" charset="0"/>
              </a:rPr>
              <a:t>Write simple phrases and sentences that can be read by others.</a:t>
            </a:r>
          </a:p>
        </p:txBody>
      </p:sp>
      <p:sp>
        <p:nvSpPr>
          <p:cNvPr id="6" name="Title 1"/>
          <p:cNvSpPr txBox="1">
            <a:spLocks/>
          </p:cNvSpPr>
          <p:nvPr/>
        </p:nvSpPr>
        <p:spPr>
          <a:xfrm>
            <a:off x="7909066" y="1341433"/>
            <a:ext cx="3333750" cy="25345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solidFill>
                  <a:srgbClr val="FF66CC"/>
                </a:solidFill>
                <a:latin typeface="Coves" panose="02000500000000000000" pitchFamily="2" charset="0"/>
              </a:rPr>
              <a:t>What does it look like at </a:t>
            </a:r>
            <a:r>
              <a:rPr lang="en-GB" sz="3600" dirty="0" err="1" smtClean="0">
                <a:solidFill>
                  <a:srgbClr val="FF66CC"/>
                </a:solidFill>
                <a:latin typeface="Coves" panose="02000500000000000000" pitchFamily="2" charset="0"/>
              </a:rPr>
              <a:t>Cliffe</a:t>
            </a:r>
            <a:r>
              <a:rPr lang="en-GB" sz="3600" dirty="0" smtClean="0">
                <a:solidFill>
                  <a:srgbClr val="FF66CC"/>
                </a:solidFill>
                <a:latin typeface="Coves" panose="02000500000000000000" pitchFamily="2" charset="0"/>
              </a:rPr>
              <a:t> VC Primary School?</a:t>
            </a:r>
            <a:endParaRPr lang="en-GB" sz="3600" dirty="0">
              <a:solidFill>
                <a:srgbClr val="FF66CC"/>
              </a:solidFill>
              <a:latin typeface="Coves" panose="02000500000000000000" pitchFamily="2" charset="0"/>
            </a:endParaRPr>
          </a:p>
        </p:txBody>
      </p:sp>
      <p:sp>
        <p:nvSpPr>
          <p:cNvPr id="7" name="Rounded Rectangle 6"/>
          <p:cNvSpPr/>
          <p:nvPr/>
        </p:nvSpPr>
        <p:spPr>
          <a:xfrm>
            <a:off x="320912" y="641445"/>
            <a:ext cx="7042245" cy="5831966"/>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50" dirty="0" smtClean="0">
              <a:solidFill>
                <a:schemeClr val="tx1">
                  <a:lumMod val="65000"/>
                  <a:lumOff val="35000"/>
                </a:schemeClr>
              </a:solidFill>
              <a:latin typeface="SassoonPrimaryInfant" pitchFamily="2" charset="0"/>
            </a:endParaRPr>
          </a:p>
          <a:p>
            <a:r>
              <a:rPr lang="en-GB" sz="1450" dirty="0" smtClean="0">
                <a:solidFill>
                  <a:schemeClr val="tx1">
                    <a:lumMod val="65000"/>
                    <a:lumOff val="35000"/>
                  </a:schemeClr>
                </a:solidFill>
                <a:latin typeface="SassoonPrimaryInfant" pitchFamily="2" charset="0"/>
              </a:rPr>
              <a:t>All writing stages are valued and children’s progress is recorded using our progression map. Children are supported with their gross motor skills and shoulder/ arm strength, if they are not ready to write.</a:t>
            </a:r>
          </a:p>
          <a:p>
            <a:r>
              <a:rPr lang="en-GB" sz="1450" dirty="0" smtClean="0">
                <a:solidFill>
                  <a:schemeClr val="tx1">
                    <a:lumMod val="65000"/>
                    <a:lumOff val="35000"/>
                  </a:schemeClr>
                </a:solidFill>
                <a:latin typeface="SassoonPrimaryInfant" pitchFamily="2" charset="0"/>
              </a:rPr>
              <a:t>Alongside fine motor activities to strengthen hand grip, we provide:</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Daily support to write their name using a variety of tools and resources</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Planned, sequenced phonics lessons which begin to incorporate handwriting</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Use of rhymes, letter families and handwriting patterns to support </a:t>
            </a:r>
            <a:r>
              <a:rPr lang="en-GB" sz="1450" dirty="0">
                <a:solidFill>
                  <a:schemeClr val="tx1">
                    <a:lumMod val="65000"/>
                    <a:lumOff val="35000"/>
                  </a:schemeClr>
                </a:solidFill>
                <a:latin typeface="SassoonPrimaryInfant" pitchFamily="2" charset="0"/>
              </a:rPr>
              <a:t>letter </a:t>
            </a:r>
            <a:r>
              <a:rPr lang="en-GB" sz="1450" dirty="0" smtClean="0">
                <a:solidFill>
                  <a:schemeClr val="tx1">
                    <a:lumMod val="65000"/>
                    <a:lumOff val="35000"/>
                  </a:schemeClr>
                </a:solidFill>
                <a:latin typeface="SassoonPrimaryInfant" pitchFamily="2" charset="0"/>
              </a:rPr>
              <a:t>formation</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Frequent shared </a:t>
            </a:r>
            <a:r>
              <a:rPr lang="en-GB" sz="1450" dirty="0">
                <a:solidFill>
                  <a:schemeClr val="tx1">
                    <a:lumMod val="65000"/>
                    <a:lumOff val="35000"/>
                  </a:schemeClr>
                </a:solidFill>
                <a:latin typeface="SassoonPrimaryInfant" pitchFamily="2" charset="0"/>
              </a:rPr>
              <a:t>and modelled writing in Literacy </a:t>
            </a:r>
            <a:r>
              <a:rPr lang="en-GB" sz="1450" dirty="0" smtClean="0">
                <a:solidFill>
                  <a:schemeClr val="tx1">
                    <a:lumMod val="65000"/>
                    <a:lumOff val="35000"/>
                  </a:schemeClr>
                </a:solidFill>
                <a:latin typeface="SassoonPrimaryInfant" pitchFamily="2" charset="0"/>
              </a:rPr>
              <a:t>lessons</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A variety of writing tools in the provision, including crayons, pencils, chalks, felt pens and pastels</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White boards, chalkboards, and a variety of paper in provision inside and outside</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Phoneme and grapheme mats, literacy displays and alphabet mats available at all times</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Word mats for the children to access</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Daily phoneme/ grapheme revisit</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Meaningful reasons and opportunities for the children to write for a purpose</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Child accessible writing areas with clipboards, resources and the opportunity to decide what they would like to write following their interests</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Opportunities to say out loud what we want to write, count the words and use their phonics to record their thoughts</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Songs and repetition, use of story maps and retelling the story. This enable the children to practise articulating their thoughts before writing.</a:t>
            </a:r>
          </a:p>
        </p:txBody>
      </p:sp>
      <p:sp>
        <p:nvSpPr>
          <p:cNvPr id="8" name="TextBox 7"/>
          <p:cNvSpPr txBox="1"/>
          <p:nvPr/>
        </p:nvSpPr>
        <p:spPr>
          <a:xfrm>
            <a:off x="7909066" y="281648"/>
            <a:ext cx="3773418" cy="1200329"/>
          </a:xfrm>
          <a:prstGeom prst="rect">
            <a:avLst/>
          </a:prstGeom>
          <a:noFill/>
        </p:spPr>
        <p:txBody>
          <a:bodyPr wrap="square" rtlCol="0">
            <a:spAutoFit/>
          </a:bodyPr>
          <a:lstStyle/>
          <a:p>
            <a:r>
              <a:rPr lang="en-GB" dirty="0" smtClean="0">
                <a:latin typeface="SassoonPrimaryInfant" pitchFamily="2" charset="0"/>
              </a:rPr>
              <a:t>Writing involves transcription (spelling and handwriting) and composition (articulating ideas and structuring them in speech, before writing)</a:t>
            </a:r>
            <a:endParaRPr lang="en-GB" dirty="0">
              <a:latin typeface="SassoonPrimaryInfant" pitchFamily="2" charset="0"/>
            </a:endParaRPr>
          </a:p>
        </p:txBody>
      </p:sp>
    </p:spTree>
    <p:extLst>
      <p:ext uri="{BB962C8B-B14F-4D97-AF65-F5344CB8AC3E}">
        <p14:creationId xmlns:p14="http://schemas.microsoft.com/office/powerpoint/2010/main" val="838828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041166" y="1766980"/>
            <a:ext cx="3333750" cy="25345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solidFill>
                  <a:srgbClr val="FF66CC"/>
                </a:solidFill>
                <a:latin typeface="Coves" panose="02000500000000000000" pitchFamily="2" charset="0"/>
              </a:rPr>
              <a:t>Writing Progression In the EYFS</a:t>
            </a:r>
            <a:endParaRPr lang="en-GB" sz="3600" dirty="0">
              <a:solidFill>
                <a:srgbClr val="FF66CC"/>
              </a:solidFill>
              <a:latin typeface="Coves" panose="02000500000000000000" pitchFamily="2" charset="0"/>
            </a:endParaRPr>
          </a:p>
        </p:txBody>
      </p:sp>
      <p:pic>
        <p:nvPicPr>
          <p:cNvPr id="3" name="Picture 2"/>
          <p:cNvPicPr>
            <a:picLocks noChangeAspect="1"/>
          </p:cNvPicPr>
          <p:nvPr/>
        </p:nvPicPr>
        <p:blipFill>
          <a:blip r:embed="rId2"/>
          <a:stretch>
            <a:fillRect/>
          </a:stretch>
        </p:blipFill>
        <p:spPr>
          <a:xfrm>
            <a:off x="496997" y="300251"/>
            <a:ext cx="6390322" cy="1964695"/>
          </a:xfrm>
          <a:prstGeom prst="rect">
            <a:avLst/>
          </a:prstGeom>
        </p:spPr>
      </p:pic>
      <p:pic>
        <p:nvPicPr>
          <p:cNvPr id="4" name="Picture 3"/>
          <p:cNvPicPr>
            <a:picLocks noChangeAspect="1"/>
          </p:cNvPicPr>
          <p:nvPr/>
        </p:nvPicPr>
        <p:blipFill>
          <a:blip r:embed="rId3"/>
          <a:stretch>
            <a:fillRect/>
          </a:stretch>
        </p:blipFill>
        <p:spPr>
          <a:xfrm>
            <a:off x="778344" y="2567217"/>
            <a:ext cx="5667523" cy="1957872"/>
          </a:xfrm>
          <a:prstGeom prst="rect">
            <a:avLst/>
          </a:prstGeom>
        </p:spPr>
      </p:pic>
      <p:pic>
        <p:nvPicPr>
          <p:cNvPr id="5" name="Picture 4"/>
          <p:cNvPicPr>
            <a:picLocks noChangeAspect="1"/>
          </p:cNvPicPr>
          <p:nvPr/>
        </p:nvPicPr>
        <p:blipFill>
          <a:blip r:embed="rId4"/>
          <a:stretch>
            <a:fillRect/>
          </a:stretch>
        </p:blipFill>
        <p:spPr>
          <a:xfrm>
            <a:off x="657100" y="4827360"/>
            <a:ext cx="6230219" cy="1543265"/>
          </a:xfrm>
          <a:prstGeom prst="rect">
            <a:avLst/>
          </a:prstGeom>
        </p:spPr>
      </p:pic>
      <p:pic>
        <p:nvPicPr>
          <p:cNvPr id="6" name="Picture 5"/>
          <p:cNvPicPr>
            <a:picLocks noChangeAspect="1"/>
          </p:cNvPicPr>
          <p:nvPr/>
        </p:nvPicPr>
        <p:blipFill>
          <a:blip r:embed="rId5"/>
          <a:stretch>
            <a:fillRect/>
          </a:stretch>
        </p:blipFill>
        <p:spPr>
          <a:xfrm>
            <a:off x="8427681" y="300251"/>
            <a:ext cx="2560721" cy="1911057"/>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a:stretch>
            <a:fillRect/>
          </a:stretch>
        </p:blipFill>
        <p:spPr>
          <a:xfrm>
            <a:off x="7490958" y="3857183"/>
            <a:ext cx="1873445" cy="251344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rotWithShape="1">
          <a:blip r:embed="rId7"/>
          <a:srcRect l="41674" t="3480" r="13754" b="11960"/>
          <a:stretch/>
        </p:blipFill>
        <p:spPr>
          <a:xfrm>
            <a:off x="9738292" y="3792376"/>
            <a:ext cx="1812023" cy="25782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45594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106" y="0"/>
            <a:ext cx="8257734" cy="985838"/>
          </a:xfrm>
        </p:spPr>
        <p:txBody>
          <a:bodyPr>
            <a:normAutofit/>
          </a:bodyPr>
          <a:lstStyle/>
          <a:p>
            <a:pPr algn="ctr"/>
            <a:r>
              <a:rPr lang="en-GB" sz="3600" dirty="0" smtClean="0">
                <a:solidFill>
                  <a:srgbClr val="FF66CC"/>
                </a:solidFill>
                <a:latin typeface="Coves" panose="02000500000000000000" pitchFamily="2" charset="0"/>
              </a:rPr>
              <a:t>Literacy</a:t>
            </a:r>
            <a:endParaRPr lang="en-GB" sz="3600" dirty="0">
              <a:solidFill>
                <a:srgbClr val="FF66CC"/>
              </a:solidFill>
              <a:latin typeface="Coves" panose="02000500000000000000" pitchFamily="2" charset="0"/>
            </a:endParaRPr>
          </a:p>
        </p:txBody>
      </p:sp>
      <p:sp>
        <p:nvSpPr>
          <p:cNvPr id="4" name="Rounded Rectangle 3"/>
          <p:cNvSpPr/>
          <p:nvPr/>
        </p:nvSpPr>
        <p:spPr>
          <a:xfrm>
            <a:off x="8325134" y="1267487"/>
            <a:ext cx="3463590" cy="5126558"/>
          </a:xfrm>
          <a:prstGeom prst="roundRect">
            <a:avLst>
              <a:gd name="adj" fmla="val 2699"/>
            </a:avLst>
          </a:prstGeom>
          <a:solidFill>
            <a:srgbClr val="FF66CC"/>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u="sng" dirty="0" smtClean="0">
              <a:solidFill>
                <a:schemeClr val="tx1"/>
              </a:solidFill>
              <a:latin typeface="SassoonPrimaryInfant" pitchFamily="2" charset="0"/>
            </a:endParaRPr>
          </a:p>
          <a:p>
            <a:r>
              <a:rPr lang="en-GB" sz="1600" b="1" u="sng" dirty="0" smtClean="0">
                <a:solidFill>
                  <a:schemeClr val="tx1"/>
                </a:solidFill>
                <a:latin typeface="SassoonPrimaryInfant" pitchFamily="2" charset="0"/>
              </a:rPr>
              <a:t>Literacy</a:t>
            </a:r>
          </a:p>
          <a:p>
            <a:endParaRPr lang="en-GB" sz="1600" b="1" u="sng" dirty="0" smtClean="0">
              <a:solidFill>
                <a:schemeClr val="tx1"/>
              </a:solidFill>
              <a:latin typeface="SassoonPrimaryInfant" pitchFamily="2" charset="0"/>
            </a:endParaRPr>
          </a:p>
          <a:p>
            <a:r>
              <a:rPr lang="en-GB" sz="1200" b="1" dirty="0" smtClean="0">
                <a:solidFill>
                  <a:schemeClr val="tx1"/>
                </a:solidFill>
                <a:latin typeface="SassoonPrimaryInfant" pitchFamily="2" charset="0"/>
              </a:rPr>
              <a:t>ELG: Comprehension</a:t>
            </a:r>
          </a:p>
          <a:p>
            <a:endParaRPr lang="en-GB" sz="1200" b="1" dirty="0">
              <a:solidFill>
                <a:schemeClr val="tx1"/>
              </a:solidFill>
              <a:latin typeface="SassoonPrimaryInfant" pitchFamily="2" charset="0"/>
            </a:endParaRPr>
          </a:p>
          <a:p>
            <a:r>
              <a:rPr lang="en-GB" sz="1200" dirty="0" smtClean="0">
                <a:solidFill>
                  <a:schemeClr val="tx1"/>
                </a:solidFill>
                <a:latin typeface="SassoonPrimaryInfant" pitchFamily="2" charset="0"/>
              </a:rPr>
              <a:t>Children at the expected level of development will:</a:t>
            </a:r>
          </a:p>
          <a:p>
            <a:r>
              <a:rPr lang="en-GB" sz="1200" dirty="0" smtClean="0">
                <a:solidFill>
                  <a:schemeClr val="tx1"/>
                </a:solidFill>
                <a:latin typeface="SassoonPrimaryInfant" pitchFamily="2" charset="0"/>
              </a:rPr>
              <a:t>- Demonstrate understanding of what has been read to them by retelling stories and narratives using their own words and recently introduced vocabulary;</a:t>
            </a:r>
          </a:p>
          <a:p>
            <a:r>
              <a:rPr lang="en-GB" sz="1200" dirty="0" smtClean="0">
                <a:solidFill>
                  <a:schemeClr val="tx1"/>
                </a:solidFill>
                <a:latin typeface="SassoonPrimaryInfant" pitchFamily="2" charset="0"/>
              </a:rPr>
              <a:t> - Anticipate - where appropriate – key events in stories</a:t>
            </a:r>
          </a:p>
          <a:p>
            <a:r>
              <a:rPr lang="en-GB" sz="1200" dirty="0" smtClean="0">
                <a:solidFill>
                  <a:schemeClr val="tx1"/>
                </a:solidFill>
                <a:latin typeface="SassoonPrimaryInfant" pitchFamily="2" charset="0"/>
              </a:rPr>
              <a:t>- Use and understand recently introduced vocabulary during discussions about stories, non-fiction, rhymes and poems, and during role play.</a:t>
            </a:r>
          </a:p>
          <a:p>
            <a:pPr marL="285750" indent="-285750">
              <a:buFontTx/>
              <a:buChar char="-"/>
            </a:pPr>
            <a:endParaRPr lang="en-GB" sz="1200" dirty="0" smtClean="0">
              <a:solidFill>
                <a:schemeClr val="tx1"/>
              </a:solidFill>
              <a:latin typeface="SassoonPrimaryInfant" pitchFamily="2" charset="0"/>
            </a:endParaRPr>
          </a:p>
          <a:p>
            <a:r>
              <a:rPr lang="en-GB" sz="1200" b="1" dirty="0">
                <a:solidFill>
                  <a:schemeClr val="tx1"/>
                </a:solidFill>
                <a:latin typeface="SassoonPrimaryInfant" pitchFamily="2" charset="0"/>
              </a:rPr>
              <a:t>ELG: </a:t>
            </a:r>
            <a:r>
              <a:rPr lang="en-GB" sz="1200" b="1" dirty="0" smtClean="0">
                <a:solidFill>
                  <a:schemeClr val="tx1"/>
                </a:solidFill>
                <a:latin typeface="SassoonPrimaryInfant" pitchFamily="2" charset="0"/>
              </a:rPr>
              <a:t>Word Reading</a:t>
            </a:r>
            <a:endParaRPr lang="en-GB" sz="1200" b="1" dirty="0">
              <a:solidFill>
                <a:schemeClr val="tx1"/>
              </a:solidFill>
              <a:latin typeface="SassoonPrimaryInfant" pitchFamily="2" charset="0"/>
            </a:endParaRPr>
          </a:p>
          <a:p>
            <a:endParaRPr lang="en-GB" sz="1200" b="1" dirty="0">
              <a:solidFill>
                <a:schemeClr val="tx1"/>
              </a:solidFill>
              <a:latin typeface="SassoonPrimaryInfant" pitchFamily="2" charset="0"/>
            </a:endParaRPr>
          </a:p>
          <a:p>
            <a:r>
              <a:rPr lang="en-GB" sz="1200" dirty="0">
                <a:solidFill>
                  <a:schemeClr val="tx1"/>
                </a:solidFill>
                <a:latin typeface="SassoonPrimaryInfant" pitchFamily="2" charset="0"/>
              </a:rPr>
              <a:t>Children at the expected level of development </a:t>
            </a:r>
            <a:r>
              <a:rPr lang="en-GB" sz="1200" dirty="0" smtClean="0">
                <a:solidFill>
                  <a:schemeClr val="tx1"/>
                </a:solidFill>
                <a:latin typeface="SassoonPrimaryInfant" pitchFamily="2" charset="0"/>
              </a:rPr>
              <a:t>will:</a:t>
            </a:r>
          </a:p>
          <a:p>
            <a:r>
              <a:rPr lang="en-GB" sz="1200" dirty="0" smtClean="0">
                <a:solidFill>
                  <a:schemeClr val="tx1"/>
                </a:solidFill>
                <a:latin typeface="SassoonPrimaryInfant" pitchFamily="2" charset="0"/>
              </a:rPr>
              <a:t>- Say a sound for each letter in the alphabet and at least 10 digraphs;</a:t>
            </a:r>
          </a:p>
          <a:p>
            <a:r>
              <a:rPr lang="en-GB" sz="1200" dirty="0" smtClean="0">
                <a:solidFill>
                  <a:schemeClr val="tx1"/>
                </a:solidFill>
                <a:latin typeface="SassoonPrimaryInfant" pitchFamily="2" charset="0"/>
              </a:rPr>
              <a:t>- Read words consistent with their phonic knowledge by sound-blending;</a:t>
            </a:r>
          </a:p>
          <a:p>
            <a:r>
              <a:rPr lang="en-GB" sz="1200" dirty="0" smtClean="0">
                <a:solidFill>
                  <a:schemeClr val="tx1"/>
                </a:solidFill>
                <a:latin typeface="SassoonPrimaryInfant" pitchFamily="2" charset="0"/>
              </a:rPr>
              <a:t>- Read aloud simple sentences and books that are consistent with their phonic knowledge, including some common exception words.</a:t>
            </a:r>
          </a:p>
          <a:p>
            <a:pPr marL="285750" indent="-285750">
              <a:buFontTx/>
              <a:buChar char="-"/>
            </a:pPr>
            <a:endParaRPr lang="en-GB" sz="1400" dirty="0">
              <a:solidFill>
                <a:schemeClr val="tx1"/>
              </a:solidFill>
              <a:latin typeface="SassoonPrimaryInfant" pitchFamily="2" charset="0"/>
            </a:endParaRPr>
          </a:p>
          <a:p>
            <a:pPr marL="285750" indent="-285750">
              <a:buFontTx/>
              <a:buChar char="-"/>
            </a:pPr>
            <a:endParaRPr lang="en-GB" sz="1400" dirty="0" smtClean="0">
              <a:solidFill>
                <a:schemeClr val="tx1"/>
              </a:solidFill>
              <a:latin typeface="SassoonPrimaryInfant" pitchFamily="2" charset="0"/>
            </a:endParaRPr>
          </a:p>
        </p:txBody>
      </p:sp>
      <p:sp>
        <p:nvSpPr>
          <p:cNvPr id="6" name="Title 1"/>
          <p:cNvSpPr txBox="1">
            <a:spLocks/>
          </p:cNvSpPr>
          <p:nvPr/>
        </p:nvSpPr>
        <p:spPr>
          <a:xfrm>
            <a:off x="225378" y="819"/>
            <a:ext cx="2476879" cy="11864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smtClean="0">
                <a:solidFill>
                  <a:srgbClr val="FF66CC"/>
                </a:solidFill>
                <a:latin typeface="Coves" panose="02000500000000000000" pitchFamily="2" charset="0"/>
              </a:rPr>
              <a:t>What does it look like at </a:t>
            </a:r>
            <a:r>
              <a:rPr lang="en-GB" sz="2000" dirty="0" err="1" smtClean="0">
                <a:solidFill>
                  <a:srgbClr val="FF66CC"/>
                </a:solidFill>
                <a:latin typeface="Coves" panose="02000500000000000000" pitchFamily="2" charset="0"/>
              </a:rPr>
              <a:t>Cliffe</a:t>
            </a:r>
            <a:r>
              <a:rPr lang="en-GB" sz="2000" dirty="0" smtClean="0">
                <a:solidFill>
                  <a:srgbClr val="FF66CC"/>
                </a:solidFill>
                <a:latin typeface="Coves" panose="02000500000000000000" pitchFamily="2" charset="0"/>
              </a:rPr>
              <a:t> VC Primary School?</a:t>
            </a:r>
            <a:endParaRPr lang="en-GB" sz="2000" dirty="0">
              <a:solidFill>
                <a:srgbClr val="FF66CC"/>
              </a:solidFill>
              <a:latin typeface="Coves" panose="02000500000000000000" pitchFamily="2" charset="0"/>
            </a:endParaRPr>
          </a:p>
        </p:txBody>
      </p:sp>
      <p:sp>
        <p:nvSpPr>
          <p:cNvPr id="7" name="Rounded Rectangle 6"/>
          <p:cNvSpPr/>
          <p:nvPr/>
        </p:nvSpPr>
        <p:spPr>
          <a:xfrm>
            <a:off x="2825086" y="811540"/>
            <a:ext cx="5083979" cy="5582505"/>
          </a:xfrm>
          <a:prstGeom prst="roundRect">
            <a:avLst>
              <a:gd name="adj" fmla="val 0"/>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Shared and modelled reading in Literacy lessons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Provision of diverse books, including traditional and modern</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Planned, sequenced daily phonics with word and sentence reading opportunities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Use of phonics scheme to teach progressive red words (tricky) and high frequency words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A variety of high quality fiction and non fiction picture books in the provision (not phonetic)</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Phonetically decodable reading scheme (RWI </a:t>
            </a:r>
            <a:r>
              <a:rPr lang="en-GB" sz="1400" dirty="0" err="1" smtClean="0">
                <a:solidFill>
                  <a:schemeClr val="tx1">
                    <a:lumMod val="65000"/>
                    <a:lumOff val="35000"/>
                  </a:schemeClr>
                </a:solidFill>
                <a:latin typeface="SassoonPrimaryInfant" pitchFamily="2" charset="0"/>
              </a:rPr>
              <a:t>Bookbag</a:t>
            </a:r>
            <a:r>
              <a:rPr lang="en-GB" sz="1400" dirty="0" smtClean="0">
                <a:solidFill>
                  <a:schemeClr val="tx1">
                    <a:lumMod val="65000"/>
                    <a:lumOff val="35000"/>
                  </a:schemeClr>
                </a:solidFill>
                <a:latin typeface="SassoonPrimaryInfant" pitchFamily="2" charset="0"/>
              </a:rPr>
              <a:t> books) for the children to practise their phonic knowledge</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Phoneme and grapheme mats, literacy displays available at all times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Red word games and activities available in provision where appropriate</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Meaningful reasons and opportunities for the children to read</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Child accessible reading areas and the opportunity to decide what they would like to read, following their interests- books also shared from home</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Daily </a:t>
            </a:r>
            <a:r>
              <a:rPr lang="en-GB" sz="1400" dirty="0" err="1" smtClean="0">
                <a:solidFill>
                  <a:schemeClr val="tx1">
                    <a:lumMod val="65000"/>
                    <a:lumOff val="35000"/>
                  </a:schemeClr>
                </a:solidFill>
                <a:latin typeface="SassoonPrimaryInfant" pitchFamily="2" charset="0"/>
              </a:rPr>
              <a:t>storytime</a:t>
            </a:r>
            <a:endParaRPr lang="en-GB" sz="1400" dirty="0" smtClean="0">
              <a:solidFill>
                <a:schemeClr val="tx1">
                  <a:lumMod val="65000"/>
                  <a:lumOff val="35000"/>
                </a:schemeClr>
              </a:solidFill>
              <a:latin typeface="SassoonPrimaryInfant" pitchFamily="2" charset="0"/>
            </a:endParaRP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Year 6 reading buddies to share and model reading</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Use of RWI half termly assessments and tracker to assess children’s phonic and reading knowledge </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Daily opportunities for blending and segmenting</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Comprehension observed during learning</a:t>
            </a:r>
          </a:p>
          <a:p>
            <a:pPr marL="285750" indent="-285750">
              <a:buFont typeface="Arial" panose="020B0604020202020204" pitchFamily="34" charset="0"/>
              <a:buChar char="•"/>
            </a:pPr>
            <a:endParaRPr lang="en-GB" sz="1450" dirty="0" smtClean="0">
              <a:solidFill>
                <a:schemeClr val="tx1">
                  <a:lumMod val="65000"/>
                  <a:lumOff val="35000"/>
                </a:schemeClr>
              </a:solidFill>
              <a:latin typeface="SassoonPrimaryInfant" pitchFamily="2" charset="0"/>
            </a:endParaRPr>
          </a:p>
        </p:txBody>
      </p:sp>
      <p:sp>
        <p:nvSpPr>
          <p:cNvPr id="8" name="TextBox 7"/>
          <p:cNvSpPr txBox="1"/>
          <p:nvPr/>
        </p:nvSpPr>
        <p:spPr>
          <a:xfrm>
            <a:off x="8141519" y="486393"/>
            <a:ext cx="3773418" cy="600164"/>
          </a:xfrm>
          <a:prstGeom prst="rect">
            <a:avLst/>
          </a:prstGeom>
          <a:noFill/>
        </p:spPr>
        <p:txBody>
          <a:bodyPr wrap="square" rtlCol="0">
            <a:spAutoFit/>
          </a:bodyPr>
          <a:lstStyle/>
          <a:p>
            <a:pPr marL="285750" indent="-285750">
              <a:buFont typeface="Arial" panose="020B0604020202020204" pitchFamily="34" charset="0"/>
              <a:buChar char="•"/>
            </a:pPr>
            <a:r>
              <a:rPr lang="en-GB" sz="1100" dirty="0" smtClean="0">
                <a:latin typeface="SassoonPrimaryInfant" pitchFamily="2" charset="0"/>
              </a:rPr>
              <a:t>Regular sharing of books and discussions of children’s ideas and responses (dialogic reading) helps children to develop their early enjoyment and understanding of books</a:t>
            </a:r>
            <a:endParaRPr lang="en-GB" sz="1100" dirty="0">
              <a:latin typeface="SassoonPrimaryInfant" pitchFamily="2" charset="0"/>
            </a:endParaRPr>
          </a:p>
        </p:txBody>
      </p:sp>
      <p:sp>
        <p:nvSpPr>
          <p:cNvPr id="5" name="TextBox 4"/>
          <p:cNvSpPr txBox="1"/>
          <p:nvPr/>
        </p:nvSpPr>
        <p:spPr>
          <a:xfrm>
            <a:off x="232012" y="985999"/>
            <a:ext cx="2470245" cy="6201698"/>
          </a:xfrm>
          <a:prstGeom prst="rect">
            <a:avLst/>
          </a:prstGeom>
          <a:noFill/>
        </p:spPr>
        <p:txBody>
          <a:bodyPr wrap="square" rtlCol="0">
            <a:spAutoFit/>
          </a:bodyPr>
          <a:lstStyle/>
          <a:p>
            <a:pPr marL="171450" indent="-171450">
              <a:buFont typeface="Arial" panose="020B0604020202020204" pitchFamily="34" charset="0"/>
              <a:buChar char="•"/>
            </a:pPr>
            <a:r>
              <a:rPr lang="en-GB" sz="1100" dirty="0" smtClean="0">
                <a:latin typeface="SassoonPrimaryInfant" pitchFamily="2" charset="0"/>
              </a:rPr>
              <a:t>Draw children’s attention to a wide range of examples of print with different functions</a:t>
            </a:r>
          </a:p>
          <a:p>
            <a:pPr marL="171450" indent="-171450">
              <a:buFont typeface="Arial" panose="020B0604020202020204" pitchFamily="34" charset="0"/>
              <a:buChar char="•"/>
            </a:pPr>
            <a:r>
              <a:rPr lang="en-GB" sz="1100" dirty="0" smtClean="0">
                <a:latin typeface="SassoonPrimaryInfant" pitchFamily="2" charset="0"/>
              </a:rPr>
              <a:t>Choose books which reflect diversity</a:t>
            </a:r>
          </a:p>
          <a:p>
            <a:pPr marL="171450" indent="-171450">
              <a:buFont typeface="Arial" panose="020B0604020202020204" pitchFamily="34" charset="0"/>
              <a:buChar char="•"/>
            </a:pPr>
            <a:r>
              <a:rPr lang="en-GB" sz="1100" dirty="0" smtClean="0">
                <a:latin typeface="SassoonPrimaryInfant" pitchFamily="2" charset="0"/>
              </a:rPr>
              <a:t>Listen to children read aloud, ensuring books are consistent with their developing phonic knowledge. Do not include words that include letter-sound correspondences that children cannot yet read, or exception words that have not yet been taught. Children should not be required to use other strategies to work out words. Make the books available for children to share at home and at school. Avoid asking children to read books at they cannot yet read.</a:t>
            </a:r>
          </a:p>
          <a:p>
            <a:pPr marL="171450" indent="-171450">
              <a:buFont typeface="Arial" panose="020B0604020202020204" pitchFamily="34" charset="0"/>
              <a:buChar char="•"/>
            </a:pPr>
            <a:r>
              <a:rPr lang="en-GB" sz="1100" dirty="0" smtClean="0">
                <a:latin typeface="SassoonPrimaryInfant" pitchFamily="2" charset="0"/>
              </a:rPr>
              <a:t>Teach children to read common exception words as they are introduced in RWI. </a:t>
            </a:r>
            <a:endParaRPr lang="en-GB" sz="1100" dirty="0">
              <a:latin typeface="SassoonPrimaryInfant" pitchFamily="2" charset="0"/>
            </a:endParaRPr>
          </a:p>
          <a:p>
            <a:pPr marL="171450" indent="-171450">
              <a:buFont typeface="Arial" panose="020B0604020202020204" pitchFamily="34" charset="0"/>
              <a:buChar char="•"/>
            </a:pPr>
            <a:r>
              <a:rPr lang="en-GB" sz="1100" dirty="0" smtClean="0">
                <a:latin typeface="SassoonPrimaryInfant" pitchFamily="2" charset="0"/>
              </a:rPr>
              <a:t>Teach children to read simple phrases and sentences made up of words with known letter-sound correspondences.</a:t>
            </a:r>
          </a:p>
          <a:p>
            <a:pPr marL="171450" indent="-171450">
              <a:buFont typeface="Arial" panose="020B0604020202020204" pitchFamily="34" charset="0"/>
              <a:buChar char="•"/>
            </a:pPr>
            <a:r>
              <a:rPr lang="en-GB" sz="1100" dirty="0" smtClean="0">
                <a:latin typeface="SassoonPrimaryInfant" pitchFamily="2" charset="0"/>
              </a:rPr>
              <a:t>Model how you read and re-read your own writing to check it makes sense.</a:t>
            </a:r>
          </a:p>
          <a:p>
            <a:pPr marL="171450" indent="-171450">
              <a:buFont typeface="Arial" panose="020B0604020202020204" pitchFamily="34" charset="0"/>
              <a:buChar char="•"/>
            </a:pPr>
            <a:r>
              <a:rPr lang="en-GB" sz="1100" dirty="0">
                <a:latin typeface="SassoonPrimaryInfant" pitchFamily="2" charset="0"/>
              </a:rPr>
              <a:t>Regular sharing of books and discussions of children’s ideas and responses (dialogic reading) helps children to develop their early enjoyment and understanding of books</a:t>
            </a:r>
          </a:p>
          <a:p>
            <a:pPr marL="171450" indent="-171450">
              <a:buFont typeface="Arial" panose="020B0604020202020204" pitchFamily="34" charset="0"/>
              <a:buChar char="•"/>
            </a:pPr>
            <a:endParaRPr lang="en-GB" sz="1100" dirty="0" smtClean="0">
              <a:latin typeface="SassoonPrimaryInfant" pitchFamily="2" charset="0"/>
            </a:endParaRPr>
          </a:p>
          <a:p>
            <a:endParaRPr lang="en-GB" sz="1200" dirty="0">
              <a:latin typeface="SassoonPrimaryInfant" pitchFamily="2" charset="0"/>
            </a:endParaRPr>
          </a:p>
        </p:txBody>
      </p:sp>
    </p:spTree>
    <p:extLst>
      <p:ext uri="{BB962C8B-B14F-4D97-AF65-F5344CB8AC3E}">
        <p14:creationId xmlns:p14="http://schemas.microsoft.com/office/powerpoint/2010/main" val="4292107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3057" y="134696"/>
            <a:ext cx="9144000" cy="923005"/>
          </a:xfrm>
        </p:spPr>
        <p:txBody>
          <a:bodyPr>
            <a:normAutofit/>
          </a:bodyPr>
          <a:lstStyle/>
          <a:p>
            <a:r>
              <a:rPr lang="en-GB" sz="4400" b="1" dirty="0" smtClean="0">
                <a:solidFill>
                  <a:srgbClr val="FF66CC"/>
                </a:solidFill>
                <a:latin typeface="Coves" panose="02000500000000000000" pitchFamily="2" charset="0"/>
                <a:cs typeface="Arial" panose="020B0604020202020204" pitchFamily="34" charset="0"/>
              </a:rPr>
              <a:t>Our Class</a:t>
            </a:r>
            <a:endParaRPr lang="en-GB" sz="4400" dirty="0">
              <a:latin typeface="Coves" panose="02000500000000000000" pitchFamily="2" charset="0"/>
            </a:endParaRPr>
          </a:p>
        </p:txBody>
      </p:sp>
      <p:sp>
        <p:nvSpPr>
          <p:cNvPr id="3" name="Subtitle 2"/>
          <p:cNvSpPr>
            <a:spLocks noGrp="1"/>
          </p:cNvSpPr>
          <p:nvPr>
            <p:ph type="subTitle" idx="1"/>
          </p:nvPr>
        </p:nvSpPr>
        <p:spPr>
          <a:xfrm>
            <a:off x="720937" y="1057701"/>
            <a:ext cx="4997475" cy="5397689"/>
          </a:xfrm>
          <a:ln w="57150">
            <a:solidFill>
              <a:schemeClr val="accent3">
                <a:lumMod val="75000"/>
              </a:schemeClr>
            </a:solidFill>
          </a:ln>
        </p:spPr>
        <p:txBody>
          <a:bodyPr>
            <a:normAutofit/>
          </a:bodyPr>
          <a:lstStyle/>
          <a:p>
            <a:pPr algn="l"/>
            <a:r>
              <a:rPr lang="en-GB" sz="1600" dirty="0" smtClean="0">
                <a:latin typeface="SassoonPrimaryInfant" pitchFamily="2" charset="0"/>
              </a:rPr>
              <a:t>In Reception and Year One, we provide high-quality EYFS education, giving children a secure and confident start to their school life. We are committed to nurturing a lifelong love of learning, alongside the aims of the EYFS Statutory Framework. We strive for high standards, consider the development of the whole child and seek to foster resilience and independence. We are inclusive and welcoming to all and British values are embedded into all that we do. We aim to provide the essential knowledge that children need to prepare them for their future success and to give children the best possible start to their early education. To do this we plan our curriculum so that it can:</a:t>
            </a:r>
          </a:p>
          <a:p>
            <a:pPr marL="285750" indent="-285750" algn="l">
              <a:buFont typeface="Courier New" panose="02070309020205020404" pitchFamily="49" charset="0"/>
              <a:buChar char="o"/>
            </a:pPr>
            <a:r>
              <a:rPr lang="en-GB" sz="1600" dirty="0" smtClean="0">
                <a:latin typeface="SassoonPrimaryInfant" pitchFamily="2" charset="0"/>
              </a:rPr>
              <a:t>Broaden minds and children’s outlook on life</a:t>
            </a:r>
          </a:p>
          <a:p>
            <a:pPr marL="285750" indent="-285750" algn="l">
              <a:buFont typeface="Courier New" panose="02070309020205020404" pitchFamily="49" charset="0"/>
              <a:buChar char="o"/>
            </a:pPr>
            <a:r>
              <a:rPr lang="en-GB" sz="1600" dirty="0" smtClean="0">
                <a:latin typeface="SassoonPrimaryInfant" pitchFamily="2" charset="0"/>
              </a:rPr>
              <a:t>Provide experience of awe and wonder</a:t>
            </a:r>
          </a:p>
          <a:p>
            <a:pPr marL="285750" indent="-285750" algn="l">
              <a:buFont typeface="Courier New" panose="02070309020205020404" pitchFamily="49" charset="0"/>
              <a:buChar char="o"/>
            </a:pPr>
            <a:r>
              <a:rPr lang="en-GB" sz="1600" dirty="0" smtClean="0">
                <a:latin typeface="SassoonPrimaryInfant" pitchFamily="2" charset="0"/>
              </a:rPr>
              <a:t>Reduce disadvantage</a:t>
            </a:r>
          </a:p>
          <a:p>
            <a:pPr marL="285750" indent="-285750" algn="l">
              <a:buFont typeface="Courier New" panose="02070309020205020404" pitchFamily="49" charset="0"/>
              <a:buChar char="o"/>
            </a:pPr>
            <a:r>
              <a:rPr lang="en-GB" sz="1600" dirty="0" smtClean="0">
                <a:latin typeface="SassoonPrimaryInfant" pitchFamily="2" charset="0"/>
              </a:rPr>
              <a:t>Consider children’s backgrounds and experiences</a:t>
            </a:r>
          </a:p>
          <a:p>
            <a:pPr marL="285750" indent="-285750" algn="l">
              <a:buFont typeface="Courier New" panose="02070309020205020404" pitchFamily="49" charset="0"/>
              <a:buChar char="o"/>
            </a:pPr>
            <a:r>
              <a:rPr lang="en-GB" sz="1600" dirty="0" smtClean="0">
                <a:latin typeface="SassoonPrimaryInfant" pitchFamily="2" charset="0"/>
              </a:rPr>
              <a:t>Develop knowledge and understanding of the community and wider world</a:t>
            </a:r>
            <a:endParaRPr lang="en-GB" sz="1600" dirty="0">
              <a:latin typeface="SassoonPrimaryInfant" pitchFamily="2" charset="0"/>
            </a:endParaRPr>
          </a:p>
        </p:txBody>
      </p:sp>
      <p:sp>
        <p:nvSpPr>
          <p:cNvPr id="7" name="TextBox 6"/>
          <p:cNvSpPr txBox="1"/>
          <p:nvPr/>
        </p:nvSpPr>
        <p:spPr>
          <a:xfrm>
            <a:off x="5991368" y="1057701"/>
            <a:ext cx="5718412" cy="3600986"/>
          </a:xfrm>
          <a:prstGeom prst="rect">
            <a:avLst/>
          </a:prstGeom>
          <a:noFill/>
          <a:ln w="57150">
            <a:solidFill>
              <a:schemeClr val="accent3">
                <a:lumMod val="75000"/>
              </a:schemeClr>
            </a:solidFill>
          </a:ln>
        </p:spPr>
        <p:txBody>
          <a:bodyPr wrap="square" rtlCol="0">
            <a:spAutoFit/>
          </a:bodyPr>
          <a:lstStyle/>
          <a:p>
            <a:r>
              <a:rPr lang="en-GB" b="1" u="sng" dirty="0" smtClean="0">
                <a:latin typeface="SassoonPrimaryInfant" pitchFamily="2" charset="0"/>
              </a:rPr>
              <a:t>Staffing and Organisation</a:t>
            </a:r>
          </a:p>
          <a:p>
            <a:endParaRPr lang="en-GB" b="1" u="sng" dirty="0">
              <a:latin typeface="SassoonPrimaryInfant" pitchFamily="2" charset="0"/>
            </a:endParaRPr>
          </a:p>
          <a:p>
            <a:r>
              <a:rPr lang="en-GB" sz="1600" dirty="0" smtClean="0">
                <a:latin typeface="SassoonPrimaryInfant" pitchFamily="2" charset="0"/>
              </a:rPr>
              <a:t>At </a:t>
            </a:r>
            <a:r>
              <a:rPr lang="en-GB" sz="1600" dirty="0" err="1" smtClean="0">
                <a:latin typeface="SassoonPrimaryInfant" pitchFamily="2" charset="0"/>
              </a:rPr>
              <a:t>Cliffe</a:t>
            </a:r>
            <a:r>
              <a:rPr lang="en-GB" sz="1600" dirty="0" smtClean="0">
                <a:latin typeface="SassoonPrimaryInfant" pitchFamily="2" charset="0"/>
              </a:rPr>
              <a:t> VC Primary School, we have a mixed Reception and Year One class that has the use of two classrooms and a large dedicated outdoor area. The classroom has a variety of free choice provision and areas for the children to access (including the Year One children). </a:t>
            </a:r>
          </a:p>
          <a:p>
            <a:r>
              <a:rPr lang="en-GB" sz="1600" dirty="0" smtClean="0">
                <a:latin typeface="SassoonPrimaryInfant" pitchFamily="2" charset="0"/>
              </a:rPr>
              <a:t>Staff are organised to support the children in a balance of adult-led and child-initiated experiences throughout the day, and as much as possible, the EYFS have free flow access to the outdoor learning and provision.</a:t>
            </a:r>
          </a:p>
          <a:p>
            <a:r>
              <a:rPr lang="en-GB" sz="1600" dirty="0" smtClean="0">
                <a:latin typeface="SassoonPrimaryInfant" pitchFamily="2" charset="0"/>
              </a:rPr>
              <a:t>Our experienced team plan a variety of exciting learning opportunities each day as well as responding to unplanned themes and topics that interest the children.</a:t>
            </a:r>
          </a:p>
        </p:txBody>
      </p:sp>
      <p:pic>
        <p:nvPicPr>
          <p:cNvPr id="8" name="Picture 7"/>
          <p:cNvPicPr>
            <a:picLocks noChangeAspect="1"/>
          </p:cNvPicPr>
          <p:nvPr/>
        </p:nvPicPr>
        <p:blipFill>
          <a:blip r:embed="rId2"/>
          <a:stretch>
            <a:fillRect/>
          </a:stretch>
        </p:blipFill>
        <p:spPr>
          <a:xfrm>
            <a:off x="5889011" y="4735592"/>
            <a:ext cx="2961563" cy="1828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x_id-33D23EC1-012B-4315-B4AA-EC90E88FF3D0" descr="Image.jpeg"/>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021173" y="4735592"/>
            <a:ext cx="2949110" cy="1828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5237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56607" y="1688285"/>
            <a:ext cx="3333750" cy="25345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solidFill>
                  <a:srgbClr val="FF66CC"/>
                </a:solidFill>
                <a:latin typeface="Coves" panose="02000500000000000000" pitchFamily="2" charset="0"/>
              </a:rPr>
              <a:t>Read</a:t>
            </a:r>
            <a:r>
              <a:rPr lang="en-GB" sz="3600" dirty="0" smtClean="0">
                <a:solidFill>
                  <a:srgbClr val="FF66CC"/>
                </a:solidFill>
                <a:latin typeface="Coves" panose="02000500000000000000" pitchFamily="2" charset="0"/>
              </a:rPr>
              <a:t>ing </a:t>
            </a:r>
            <a:r>
              <a:rPr lang="en-GB" sz="3600" dirty="0" smtClean="0">
                <a:solidFill>
                  <a:srgbClr val="FF66CC"/>
                </a:solidFill>
                <a:latin typeface="Coves" panose="02000500000000000000" pitchFamily="2" charset="0"/>
              </a:rPr>
              <a:t>Progression In the EYFS</a:t>
            </a:r>
            <a:endParaRPr lang="en-GB" sz="3600" dirty="0">
              <a:solidFill>
                <a:srgbClr val="FF66CC"/>
              </a:solidFill>
              <a:latin typeface="Coves" panose="02000500000000000000" pitchFamily="2" charset="0"/>
            </a:endParaRPr>
          </a:p>
        </p:txBody>
      </p:sp>
      <p:pic>
        <p:nvPicPr>
          <p:cNvPr id="6" name="Picture 5"/>
          <p:cNvPicPr>
            <a:picLocks noChangeAspect="1"/>
          </p:cNvPicPr>
          <p:nvPr/>
        </p:nvPicPr>
        <p:blipFill>
          <a:blip r:embed="rId2"/>
          <a:stretch>
            <a:fillRect/>
          </a:stretch>
        </p:blipFill>
        <p:spPr>
          <a:xfrm>
            <a:off x="727982" y="307259"/>
            <a:ext cx="4744352" cy="6369130"/>
          </a:xfrm>
          <a:prstGeom prst="rect">
            <a:avLst/>
          </a:prstGeom>
        </p:spPr>
      </p:pic>
      <p:pic>
        <p:nvPicPr>
          <p:cNvPr id="8" name="Picture 7"/>
          <p:cNvPicPr>
            <a:picLocks noChangeAspect="1"/>
          </p:cNvPicPr>
          <p:nvPr/>
        </p:nvPicPr>
        <p:blipFill rotWithShape="1">
          <a:blip r:embed="rId3"/>
          <a:srcRect l="10856" r="9066"/>
          <a:stretch/>
        </p:blipFill>
        <p:spPr>
          <a:xfrm>
            <a:off x="5700523" y="3834062"/>
            <a:ext cx="2727158" cy="2554204"/>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8748574" y="3962727"/>
            <a:ext cx="3036868" cy="2277651"/>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a:stretch>
            <a:fillRect/>
          </a:stretch>
        </p:blipFill>
        <p:spPr>
          <a:xfrm>
            <a:off x="9270610" y="307259"/>
            <a:ext cx="2542363" cy="1906773"/>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6"/>
          <a:srcRect l="12316" t="20877" r="7052"/>
          <a:stretch/>
        </p:blipFill>
        <p:spPr>
          <a:xfrm>
            <a:off x="5898203" y="307258"/>
            <a:ext cx="2529477" cy="18616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60926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708" y="-77866"/>
            <a:ext cx="8257734" cy="985838"/>
          </a:xfrm>
        </p:spPr>
        <p:txBody>
          <a:bodyPr>
            <a:normAutofit/>
          </a:bodyPr>
          <a:lstStyle/>
          <a:p>
            <a:pPr algn="ctr"/>
            <a:r>
              <a:rPr lang="en-GB" sz="3600" dirty="0" smtClean="0">
                <a:solidFill>
                  <a:srgbClr val="FF66CC"/>
                </a:solidFill>
                <a:latin typeface="Coves" panose="02000500000000000000" pitchFamily="2" charset="0"/>
              </a:rPr>
              <a:t>Maths Sense &amp; Number Pattern</a:t>
            </a:r>
            <a:endParaRPr lang="en-GB" sz="3600" dirty="0">
              <a:solidFill>
                <a:srgbClr val="FF66CC"/>
              </a:solidFill>
              <a:latin typeface="Coves" panose="02000500000000000000" pitchFamily="2" charset="0"/>
            </a:endParaRPr>
          </a:p>
        </p:txBody>
      </p:sp>
      <p:sp>
        <p:nvSpPr>
          <p:cNvPr id="4" name="Rounded Rectangle 3"/>
          <p:cNvSpPr/>
          <p:nvPr/>
        </p:nvSpPr>
        <p:spPr>
          <a:xfrm>
            <a:off x="7956885" y="1745740"/>
            <a:ext cx="3815798" cy="4876277"/>
          </a:xfrm>
          <a:prstGeom prst="roundRect">
            <a:avLst>
              <a:gd name="adj" fmla="val 2699"/>
            </a:avLst>
          </a:prstGeom>
          <a:solidFill>
            <a:srgbClr val="FF66CC"/>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u="sng" dirty="0" smtClean="0">
              <a:solidFill>
                <a:schemeClr val="tx1"/>
              </a:solidFill>
              <a:latin typeface="SassoonPrimaryInfant" pitchFamily="2" charset="0"/>
            </a:endParaRPr>
          </a:p>
          <a:p>
            <a:r>
              <a:rPr lang="en-GB" sz="1600" b="1" u="sng" dirty="0" smtClean="0">
                <a:solidFill>
                  <a:schemeClr val="tx1"/>
                </a:solidFill>
                <a:latin typeface="SassoonPrimaryInfant" pitchFamily="2" charset="0"/>
              </a:rPr>
              <a:t>Mathematics</a:t>
            </a:r>
            <a:endParaRPr lang="en-GB" sz="1600" b="1" u="sng" dirty="0" smtClean="0">
              <a:solidFill>
                <a:schemeClr val="tx1"/>
              </a:solidFill>
              <a:latin typeface="SassoonPrimaryInfant" pitchFamily="2" charset="0"/>
            </a:endParaRPr>
          </a:p>
          <a:p>
            <a:endParaRPr lang="en-GB" sz="900" b="1" u="sng" dirty="0" smtClean="0">
              <a:solidFill>
                <a:schemeClr val="tx1"/>
              </a:solidFill>
              <a:latin typeface="SassoonPrimaryInfant" pitchFamily="2" charset="0"/>
            </a:endParaRPr>
          </a:p>
          <a:p>
            <a:r>
              <a:rPr lang="en-GB" sz="1200" b="1" dirty="0" smtClean="0">
                <a:solidFill>
                  <a:schemeClr val="tx1"/>
                </a:solidFill>
                <a:latin typeface="SassoonPrimaryInfant" pitchFamily="2" charset="0"/>
              </a:rPr>
              <a:t>ELG: </a:t>
            </a:r>
            <a:r>
              <a:rPr lang="en-GB" sz="1200" b="1" dirty="0" smtClean="0">
                <a:solidFill>
                  <a:schemeClr val="tx1"/>
                </a:solidFill>
                <a:latin typeface="SassoonPrimaryInfant" pitchFamily="2" charset="0"/>
              </a:rPr>
              <a:t>Number</a:t>
            </a:r>
            <a:endParaRPr lang="en-GB" sz="1200" b="1" dirty="0" smtClean="0">
              <a:solidFill>
                <a:schemeClr val="tx1"/>
              </a:solidFill>
              <a:latin typeface="SassoonPrimaryInfant" pitchFamily="2" charset="0"/>
            </a:endParaRPr>
          </a:p>
          <a:p>
            <a:endParaRPr lang="en-GB" sz="1200" b="1" dirty="0">
              <a:solidFill>
                <a:schemeClr val="tx1"/>
              </a:solidFill>
              <a:latin typeface="SassoonPrimaryInfant" pitchFamily="2" charset="0"/>
            </a:endParaRPr>
          </a:p>
          <a:p>
            <a:r>
              <a:rPr lang="en-GB" sz="1200" dirty="0" smtClean="0">
                <a:solidFill>
                  <a:schemeClr val="tx1"/>
                </a:solidFill>
                <a:latin typeface="SassoonPrimaryInfant" pitchFamily="2" charset="0"/>
              </a:rPr>
              <a:t>Children at the expected level of development will:</a:t>
            </a:r>
          </a:p>
          <a:p>
            <a:pPr marL="171450" indent="-171450">
              <a:buFontTx/>
              <a:buChar char="-"/>
            </a:pPr>
            <a:r>
              <a:rPr lang="en-GB" sz="1200" dirty="0" smtClean="0">
                <a:solidFill>
                  <a:schemeClr val="tx1"/>
                </a:solidFill>
                <a:latin typeface="SassoonPrimaryInfant" pitchFamily="2" charset="0"/>
              </a:rPr>
              <a:t>Have a deep understanding of number to 10, including the composition of each number;</a:t>
            </a:r>
          </a:p>
          <a:p>
            <a:pPr marL="171450" indent="-171450">
              <a:buFontTx/>
              <a:buChar char="-"/>
            </a:pPr>
            <a:r>
              <a:rPr lang="en-GB" sz="1200" dirty="0" err="1" smtClean="0">
                <a:solidFill>
                  <a:schemeClr val="tx1"/>
                </a:solidFill>
                <a:latin typeface="SassoonPrimaryInfant" pitchFamily="2" charset="0"/>
              </a:rPr>
              <a:t>Subitise</a:t>
            </a:r>
            <a:r>
              <a:rPr lang="en-GB" sz="1200" dirty="0" smtClean="0">
                <a:solidFill>
                  <a:schemeClr val="tx1"/>
                </a:solidFill>
                <a:latin typeface="SassoonPrimaryInfant" pitchFamily="2" charset="0"/>
              </a:rPr>
              <a:t> (recognise quantities without counting) up to 5;</a:t>
            </a:r>
          </a:p>
          <a:p>
            <a:pPr marL="171450" indent="-171450">
              <a:buFontTx/>
              <a:buChar char="-"/>
            </a:pPr>
            <a:r>
              <a:rPr lang="en-GB" sz="1200" dirty="0" smtClean="0">
                <a:solidFill>
                  <a:schemeClr val="tx1"/>
                </a:solidFill>
                <a:latin typeface="SassoonPrimaryInfant" pitchFamily="2" charset="0"/>
              </a:rPr>
              <a:t>Automatically recall (without reference to rhymes, counting or other aids) number bonds up to 5 </a:t>
            </a:r>
            <a:r>
              <a:rPr lang="en-GB" sz="1200" dirty="0">
                <a:solidFill>
                  <a:schemeClr val="tx1"/>
                </a:solidFill>
                <a:latin typeface="SassoonPrimaryInfant" pitchFamily="2" charset="0"/>
              </a:rPr>
              <a:t>(</a:t>
            </a:r>
            <a:r>
              <a:rPr lang="en-GB" sz="1200" dirty="0" smtClean="0">
                <a:solidFill>
                  <a:schemeClr val="tx1"/>
                </a:solidFill>
                <a:latin typeface="SassoonPrimaryInfant" pitchFamily="2" charset="0"/>
              </a:rPr>
              <a:t>including subtraction facts) and some number bonds to 10, including double facts.</a:t>
            </a:r>
          </a:p>
          <a:p>
            <a:pPr marL="171450" indent="-171450">
              <a:buFontTx/>
              <a:buChar char="-"/>
            </a:pPr>
            <a:endParaRPr lang="en-GB" sz="900" dirty="0" smtClean="0">
              <a:solidFill>
                <a:schemeClr val="tx1"/>
              </a:solidFill>
              <a:latin typeface="SassoonPrimaryInfant" pitchFamily="2" charset="0"/>
            </a:endParaRPr>
          </a:p>
          <a:p>
            <a:r>
              <a:rPr lang="en-GB" sz="1200" b="1" dirty="0">
                <a:solidFill>
                  <a:schemeClr val="tx1"/>
                </a:solidFill>
                <a:latin typeface="SassoonPrimaryInfant" pitchFamily="2" charset="0"/>
              </a:rPr>
              <a:t>ELG: </a:t>
            </a:r>
            <a:r>
              <a:rPr lang="en-GB" sz="1200" b="1" dirty="0" smtClean="0">
                <a:solidFill>
                  <a:schemeClr val="tx1"/>
                </a:solidFill>
                <a:latin typeface="SassoonPrimaryInfant" pitchFamily="2" charset="0"/>
              </a:rPr>
              <a:t>Numerical Patterns</a:t>
            </a:r>
            <a:endParaRPr lang="en-GB" sz="1200" b="1" dirty="0">
              <a:solidFill>
                <a:schemeClr val="tx1"/>
              </a:solidFill>
              <a:latin typeface="SassoonPrimaryInfant" pitchFamily="2" charset="0"/>
            </a:endParaRPr>
          </a:p>
          <a:p>
            <a:endParaRPr lang="en-GB" sz="900" b="1" dirty="0">
              <a:solidFill>
                <a:schemeClr val="tx1"/>
              </a:solidFill>
              <a:latin typeface="SassoonPrimaryInfant" pitchFamily="2" charset="0"/>
            </a:endParaRPr>
          </a:p>
          <a:p>
            <a:r>
              <a:rPr lang="en-GB" sz="1200" dirty="0">
                <a:solidFill>
                  <a:schemeClr val="tx1"/>
                </a:solidFill>
                <a:latin typeface="SassoonPrimaryInfant" pitchFamily="2" charset="0"/>
              </a:rPr>
              <a:t>Children at the expected level of development </a:t>
            </a:r>
            <a:r>
              <a:rPr lang="en-GB" sz="1200" dirty="0" smtClean="0">
                <a:solidFill>
                  <a:schemeClr val="tx1"/>
                </a:solidFill>
                <a:latin typeface="SassoonPrimaryInfant" pitchFamily="2" charset="0"/>
              </a:rPr>
              <a:t>will:</a:t>
            </a:r>
          </a:p>
          <a:p>
            <a:pPr marL="171450" indent="-171450">
              <a:buFontTx/>
              <a:buChar char="-"/>
            </a:pPr>
            <a:r>
              <a:rPr lang="en-GB" sz="1200" dirty="0" smtClean="0">
                <a:solidFill>
                  <a:schemeClr val="tx1"/>
                </a:solidFill>
                <a:latin typeface="SassoonPrimaryInfant" pitchFamily="2" charset="0"/>
              </a:rPr>
              <a:t>Verbally count beyond 20, recognising the pattern of the counting system;</a:t>
            </a:r>
          </a:p>
          <a:p>
            <a:pPr marL="285750" indent="-285750">
              <a:buFontTx/>
              <a:buChar char="-"/>
            </a:pPr>
            <a:r>
              <a:rPr lang="en-GB" sz="1200" dirty="0" smtClean="0">
                <a:solidFill>
                  <a:schemeClr val="tx1"/>
                </a:solidFill>
                <a:latin typeface="SassoonPrimaryInfant" pitchFamily="2" charset="0"/>
              </a:rPr>
              <a:t>Compare quantities up to 10 in different contexts, recognising when one quantity is greater than, les than or the same as the other quantity;</a:t>
            </a:r>
          </a:p>
          <a:p>
            <a:pPr marL="285750" indent="-285750">
              <a:buFontTx/>
              <a:buChar char="-"/>
            </a:pPr>
            <a:r>
              <a:rPr lang="en-GB" sz="1200" dirty="0" smtClean="0">
                <a:solidFill>
                  <a:schemeClr val="tx1"/>
                </a:solidFill>
                <a:latin typeface="SassoonPrimaryInfant" pitchFamily="2" charset="0"/>
              </a:rPr>
              <a:t>Explore and represent patterns within numbers up to 10, including evens and odds, double facts and how quantities can be distributed equally.</a:t>
            </a:r>
            <a:endParaRPr lang="en-GB" sz="1400" dirty="0">
              <a:solidFill>
                <a:schemeClr val="tx1"/>
              </a:solidFill>
              <a:latin typeface="SassoonPrimaryInfant" pitchFamily="2" charset="0"/>
            </a:endParaRPr>
          </a:p>
          <a:p>
            <a:pPr marL="285750" indent="-285750">
              <a:buFontTx/>
              <a:buChar char="-"/>
            </a:pPr>
            <a:endParaRPr lang="en-GB" sz="1400" dirty="0" smtClean="0">
              <a:solidFill>
                <a:schemeClr val="tx1"/>
              </a:solidFill>
              <a:latin typeface="SassoonPrimaryInfant" pitchFamily="2" charset="0"/>
            </a:endParaRPr>
          </a:p>
        </p:txBody>
      </p:sp>
      <p:sp>
        <p:nvSpPr>
          <p:cNvPr id="6" name="Title 1"/>
          <p:cNvSpPr txBox="1">
            <a:spLocks/>
          </p:cNvSpPr>
          <p:nvPr/>
        </p:nvSpPr>
        <p:spPr>
          <a:xfrm>
            <a:off x="10202779" y="514632"/>
            <a:ext cx="1857970" cy="81222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smtClean="0">
                <a:solidFill>
                  <a:srgbClr val="FF66CC"/>
                </a:solidFill>
                <a:latin typeface="Coves" panose="02000500000000000000" pitchFamily="2" charset="0"/>
              </a:rPr>
              <a:t>What does it look like at </a:t>
            </a:r>
            <a:r>
              <a:rPr lang="en-GB" sz="2000" dirty="0" err="1" smtClean="0">
                <a:solidFill>
                  <a:srgbClr val="FF66CC"/>
                </a:solidFill>
                <a:latin typeface="Coves" panose="02000500000000000000" pitchFamily="2" charset="0"/>
              </a:rPr>
              <a:t>Cliffe</a:t>
            </a:r>
            <a:r>
              <a:rPr lang="en-GB" sz="2000" dirty="0" smtClean="0">
                <a:solidFill>
                  <a:srgbClr val="FF66CC"/>
                </a:solidFill>
                <a:latin typeface="Coves" panose="02000500000000000000" pitchFamily="2" charset="0"/>
              </a:rPr>
              <a:t> VC Primary School?</a:t>
            </a:r>
            <a:endParaRPr lang="en-GB" sz="2000" dirty="0">
              <a:solidFill>
                <a:srgbClr val="FF66CC"/>
              </a:solidFill>
              <a:latin typeface="Coves" panose="02000500000000000000" pitchFamily="2" charset="0"/>
            </a:endParaRPr>
          </a:p>
        </p:txBody>
      </p:sp>
      <p:sp>
        <p:nvSpPr>
          <p:cNvPr id="7" name="Rounded Rectangle 6"/>
          <p:cNvSpPr/>
          <p:nvPr/>
        </p:nvSpPr>
        <p:spPr>
          <a:xfrm>
            <a:off x="554708" y="907972"/>
            <a:ext cx="6973028" cy="5293894"/>
          </a:xfrm>
          <a:prstGeom prst="roundRect">
            <a:avLst>
              <a:gd name="adj" fmla="val 0"/>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Planned, sequential progressive White Rose maths scheme (linked to the new ELGs) </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Use of NCETM and </a:t>
            </a:r>
            <a:r>
              <a:rPr lang="en-GB" sz="1400" dirty="0" err="1" smtClean="0">
                <a:solidFill>
                  <a:schemeClr val="tx1">
                    <a:lumMod val="65000"/>
                    <a:lumOff val="35000"/>
                  </a:schemeClr>
                </a:solidFill>
                <a:latin typeface="SassoonPrimaryInfant" pitchFamily="2" charset="0"/>
              </a:rPr>
              <a:t>Numberblocks</a:t>
            </a:r>
            <a:r>
              <a:rPr lang="en-GB" sz="1400" dirty="0" smtClean="0">
                <a:solidFill>
                  <a:schemeClr val="tx1">
                    <a:lumMod val="65000"/>
                    <a:lumOff val="35000"/>
                  </a:schemeClr>
                </a:solidFill>
                <a:latin typeface="SassoonPrimaryInfant" pitchFamily="2" charset="0"/>
              </a:rPr>
              <a:t> videos and resources for deeper thinking</a:t>
            </a:r>
          </a:p>
          <a:p>
            <a:pPr marL="285750" indent="-285750">
              <a:buFont typeface="Arial" panose="020B0604020202020204" pitchFamily="34" charset="0"/>
              <a:buChar char="•"/>
            </a:pPr>
            <a:r>
              <a:rPr lang="en-GB" sz="1400" dirty="0" err="1" smtClean="0">
                <a:solidFill>
                  <a:schemeClr val="tx1">
                    <a:lumMod val="65000"/>
                    <a:lumOff val="35000"/>
                  </a:schemeClr>
                </a:solidFill>
                <a:latin typeface="SassoonPrimaryInfant" pitchFamily="2" charset="0"/>
              </a:rPr>
              <a:t>Numberblocks</a:t>
            </a:r>
            <a:r>
              <a:rPr lang="en-GB" sz="1400" dirty="0" smtClean="0">
                <a:solidFill>
                  <a:schemeClr val="tx1">
                    <a:lumMod val="65000"/>
                    <a:lumOff val="35000"/>
                  </a:schemeClr>
                </a:solidFill>
                <a:latin typeface="SassoonPrimaryInfant" pitchFamily="2" charset="0"/>
              </a:rPr>
              <a:t> maths area in provision for children’s interests at all times. Accessible maths displays, number squares, tracks etc.</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Daily maths teaching, modelled activities and guided learning</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Observations of how children use mathematical thinking in the provision</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Use of progression map to build on previous skills and revisit learning</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Focus in individual numbers to focus more on </a:t>
            </a:r>
            <a:r>
              <a:rPr lang="en-GB" sz="1400" dirty="0" err="1" smtClean="0">
                <a:solidFill>
                  <a:schemeClr val="tx1">
                    <a:lumMod val="65000"/>
                    <a:lumOff val="35000"/>
                  </a:schemeClr>
                </a:solidFill>
                <a:latin typeface="SassoonPrimaryInfant" pitchFamily="2" charset="0"/>
              </a:rPr>
              <a:t>subitising</a:t>
            </a:r>
            <a:r>
              <a:rPr lang="en-GB" sz="1400" dirty="0" smtClean="0">
                <a:solidFill>
                  <a:schemeClr val="tx1">
                    <a:lumMod val="65000"/>
                    <a:lumOff val="35000"/>
                  </a:schemeClr>
                </a:solidFill>
                <a:latin typeface="SassoonPrimaryInfant" pitchFamily="2" charset="0"/>
              </a:rPr>
              <a:t>, more and less, number bonds and patterns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Shape is taught in a meaningful way alongside the corresponding number- e.g. Triangle is taught when we learn about the number 3, 4 sided shapes when we teach the number 4 etc.</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Provision of manipulatives and resources daily, such as Numicon, </a:t>
            </a:r>
            <a:r>
              <a:rPr lang="en-GB" sz="1400" dirty="0" err="1" smtClean="0">
                <a:solidFill>
                  <a:schemeClr val="tx1">
                    <a:lumMod val="65000"/>
                    <a:lumOff val="35000"/>
                  </a:schemeClr>
                </a:solidFill>
                <a:latin typeface="SassoonPrimaryInfant" pitchFamily="2" charset="0"/>
              </a:rPr>
              <a:t>Numberblocks</a:t>
            </a:r>
            <a:r>
              <a:rPr lang="en-GB" sz="1400" dirty="0" smtClean="0">
                <a:solidFill>
                  <a:schemeClr val="tx1">
                    <a:lumMod val="65000"/>
                    <a:lumOff val="35000"/>
                  </a:schemeClr>
                </a:solidFill>
                <a:latin typeface="SassoonPrimaryInfant" pitchFamily="2" charset="0"/>
              </a:rPr>
              <a:t> toys, number frames, counters, number tracks, dot plates </a:t>
            </a:r>
            <a:r>
              <a:rPr lang="en-GB" sz="1400" dirty="0" err="1" smtClean="0">
                <a:solidFill>
                  <a:schemeClr val="tx1">
                    <a:lumMod val="65000"/>
                    <a:lumOff val="35000"/>
                  </a:schemeClr>
                </a:solidFill>
                <a:latin typeface="SassoonPrimaryInfant" pitchFamily="2" charset="0"/>
              </a:rPr>
              <a:t>etc</a:t>
            </a:r>
            <a:r>
              <a:rPr lang="en-GB" sz="1400" dirty="0" smtClean="0">
                <a:solidFill>
                  <a:schemeClr val="tx1">
                    <a:lumMod val="65000"/>
                    <a:lumOff val="35000"/>
                  </a:schemeClr>
                </a:solidFill>
                <a:latin typeface="SassoonPrimaryInfant" pitchFamily="2" charset="0"/>
              </a:rPr>
              <a:t>- see progression of resources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Daily maths songs, rhymes and action rhymes throughout the day</a:t>
            </a:r>
            <a:endParaRPr lang="en-GB" sz="1450" dirty="0">
              <a:solidFill>
                <a:schemeClr val="tx1">
                  <a:lumMod val="65000"/>
                  <a:lumOff val="35000"/>
                </a:schemeClr>
              </a:solidFill>
              <a:latin typeface="SassoonPrimaryInfant" pitchFamily="2" charset="0"/>
            </a:endParaRP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Planned activities which link to interests and extend vocabulary</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Mathematical challenges added to provision</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High quality story books which talk about our illustrate number/ patterns to make our learning meaningful</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Provide good quality constructions/ pattern and building sets</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Focus on composition of smaller numbers before moving on</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Sustained focus on each number</a:t>
            </a:r>
          </a:p>
          <a:p>
            <a:pPr marL="285750" indent="-285750">
              <a:buFont typeface="Arial" panose="020B0604020202020204" pitchFamily="34" charset="0"/>
              <a:buChar char="•"/>
            </a:pPr>
            <a:r>
              <a:rPr lang="en-GB" sz="1450" dirty="0" smtClean="0">
                <a:solidFill>
                  <a:schemeClr val="tx1">
                    <a:lumMod val="65000"/>
                    <a:lumOff val="35000"/>
                  </a:schemeClr>
                </a:solidFill>
                <a:latin typeface="SassoonPrimaryInfant" pitchFamily="2" charset="0"/>
              </a:rPr>
              <a:t>Assessment through observation/ questioning</a:t>
            </a:r>
            <a:endParaRPr lang="en-GB" sz="1400" dirty="0" smtClean="0">
              <a:solidFill>
                <a:schemeClr val="tx1">
                  <a:lumMod val="65000"/>
                  <a:lumOff val="35000"/>
                </a:schemeClr>
              </a:solidFill>
              <a:latin typeface="SassoonPrimaryInfant" pitchFamily="2" charset="0"/>
            </a:endParaRPr>
          </a:p>
        </p:txBody>
      </p:sp>
      <p:pic>
        <p:nvPicPr>
          <p:cNvPr id="3" name="Picture 2"/>
          <p:cNvPicPr>
            <a:picLocks noChangeAspect="1"/>
          </p:cNvPicPr>
          <p:nvPr/>
        </p:nvPicPr>
        <p:blipFill>
          <a:blip r:embed="rId2"/>
          <a:stretch>
            <a:fillRect/>
          </a:stretch>
        </p:blipFill>
        <p:spPr>
          <a:xfrm>
            <a:off x="8099912" y="176463"/>
            <a:ext cx="1902450" cy="1426838"/>
          </a:xfrm>
          <a:prstGeom prst="rect">
            <a:avLst/>
          </a:prstGeom>
          <a:ln>
            <a:noFill/>
          </a:ln>
          <a:effectLst>
            <a:softEdge rad="112500"/>
          </a:effectLst>
        </p:spPr>
      </p:pic>
    </p:spTree>
    <p:extLst>
      <p:ext uri="{BB962C8B-B14F-4D97-AF65-F5344CB8AC3E}">
        <p14:creationId xmlns:p14="http://schemas.microsoft.com/office/powerpoint/2010/main" val="3511225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97768" y="5518484"/>
            <a:ext cx="8101263" cy="10851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solidFill>
                  <a:srgbClr val="FF66CC"/>
                </a:solidFill>
                <a:latin typeface="Coves" panose="02000500000000000000" pitchFamily="2" charset="0"/>
              </a:rPr>
              <a:t>Mathematics </a:t>
            </a:r>
            <a:r>
              <a:rPr lang="en-GB" sz="3600" dirty="0" smtClean="0">
                <a:solidFill>
                  <a:srgbClr val="FF66CC"/>
                </a:solidFill>
                <a:latin typeface="Coves" panose="02000500000000000000" pitchFamily="2" charset="0"/>
              </a:rPr>
              <a:t>Progression </a:t>
            </a:r>
            <a:r>
              <a:rPr lang="en-GB" sz="3600" dirty="0" smtClean="0">
                <a:solidFill>
                  <a:srgbClr val="FF66CC"/>
                </a:solidFill>
                <a:latin typeface="Coves" panose="02000500000000000000" pitchFamily="2" charset="0"/>
              </a:rPr>
              <a:t>in </a:t>
            </a:r>
            <a:r>
              <a:rPr lang="en-GB" sz="3600" dirty="0" smtClean="0">
                <a:solidFill>
                  <a:srgbClr val="FF66CC"/>
                </a:solidFill>
                <a:latin typeface="Coves" panose="02000500000000000000" pitchFamily="2" charset="0"/>
              </a:rPr>
              <a:t>the EYFS</a:t>
            </a:r>
            <a:endParaRPr lang="en-GB" sz="3600" dirty="0">
              <a:solidFill>
                <a:srgbClr val="FF66CC"/>
              </a:solidFill>
              <a:latin typeface="Coves" panose="02000500000000000000" pitchFamily="2" charset="0"/>
            </a:endParaRPr>
          </a:p>
        </p:txBody>
      </p:sp>
      <p:pic>
        <p:nvPicPr>
          <p:cNvPr id="6" name="Picture 5"/>
          <p:cNvPicPr>
            <a:picLocks noChangeAspect="1"/>
          </p:cNvPicPr>
          <p:nvPr/>
        </p:nvPicPr>
        <p:blipFill>
          <a:blip r:embed="rId2"/>
          <a:stretch>
            <a:fillRect/>
          </a:stretch>
        </p:blipFill>
        <p:spPr>
          <a:xfrm>
            <a:off x="907572" y="352927"/>
            <a:ext cx="10033143" cy="5358610"/>
          </a:xfrm>
          <a:prstGeom prst="rect">
            <a:avLst/>
          </a:prstGeom>
        </p:spPr>
      </p:pic>
    </p:spTree>
    <p:extLst>
      <p:ext uri="{BB962C8B-B14F-4D97-AF65-F5344CB8AC3E}">
        <p14:creationId xmlns:p14="http://schemas.microsoft.com/office/powerpoint/2010/main" val="3837769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708" y="-77866"/>
            <a:ext cx="8257734" cy="985838"/>
          </a:xfrm>
        </p:spPr>
        <p:txBody>
          <a:bodyPr>
            <a:normAutofit/>
          </a:bodyPr>
          <a:lstStyle/>
          <a:p>
            <a:pPr algn="ctr"/>
            <a:r>
              <a:rPr lang="en-GB" sz="3600" dirty="0" smtClean="0">
                <a:solidFill>
                  <a:srgbClr val="FF66CC"/>
                </a:solidFill>
                <a:latin typeface="Coves" panose="02000500000000000000" pitchFamily="2" charset="0"/>
              </a:rPr>
              <a:t>Understanding the World</a:t>
            </a:r>
            <a:endParaRPr lang="en-GB" sz="3600" dirty="0">
              <a:solidFill>
                <a:srgbClr val="FF66CC"/>
              </a:solidFill>
              <a:latin typeface="Coves" panose="02000500000000000000" pitchFamily="2" charset="0"/>
            </a:endParaRPr>
          </a:p>
        </p:txBody>
      </p:sp>
      <p:sp>
        <p:nvSpPr>
          <p:cNvPr id="4" name="Rounded Rectangle 3"/>
          <p:cNvSpPr/>
          <p:nvPr/>
        </p:nvSpPr>
        <p:spPr>
          <a:xfrm>
            <a:off x="8157409" y="1372132"/>
            <a:ext cx="3815798" cy="5189089"/>
          </a:xfrm>
          <a:prstGeom prst="roundRect">
            <a:avLst>
              <a:gd name="adj" fmla="val 2699"/>
            </a:avLst>
          </a:prstGeom>
          <a:solidFill>
            <a:srgbClr val="FF66CC"/>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u="sng" dirty="0">
              <a:solidFill>
                <a:schemeClr val="tx1"/>
              </a:solidFill>
              <a:latin typeface="SassoonPrimaryInfant" pitchFamily="2" charset="0"/>
            </a:endParaRPr>
          </a:p>
          <a:p>
            <a:r>
              <a:rPr lang="en-GB" sz="1600" b="1" u="sng" dirty="0" smtClean="0">
                <a:solidFill>
                  <a:schemeClr val="tx1"/>
                </a:solidFill>
                <a:latin typeface="SassoonPrimaryInfant" pitchFamily="2" charset="0"/>
              </a:rPr>
              <a:t>Understanding the World </a:t>
            </a:r>
            <a:r>
              <a:rPr lang="en-GB" sz="1600" b="1" dirty="0" smtClean="0">
                <a:solidFill>
                  <a:schemeClr val="tx1"/>
                </a:solidFill>
                <a:latin typeface="SassoonPrimaryInfant" pitchFamily="2" charset="0"/>
              </a:rPr>
              <a:t>(History/ Science)</a:t>
            </a:r>
            <a:endParaRPr lang="en-GB" sz="1600" b="1" dirty="0" smtClean="0">
              <a:solidFill>
                <a:schemeClr val="tx1"/>
              </a:solidFill>
              <a:latin typeface="SassoonPrimaryInfant" pitchFamily="2" charset="0"/>
            </a:endParaRPr>
          </a:p>
          <a:p>
            <a:endParaRPr lang="en-GB" sz="900" b="1" u="sng" dirty="0" smtClean="0">
              <a:solidFill>
                <a:schemeClr val="tx1"/>
              </a:solidFill>
              <a:latin typeface="SassoonPrimaryInfant" pitchFamily="2" charset="0"/>
            </a:endParaRPr>
          </a:p>
          <a:p>
            <a:r>
              <a:rPr lang="en-GB" sz="1200" b="1" dirty="0" smtClean="0">
                <a:solidFill>
                  <a:schemeClr val="tx1"/>
                </a:solidFill>
                <a:latin typeface="SassoonPrimaryInfant" pitchFamily="2" charset="0"/>
              </a:rPr>
              <a:t>ELG: </a:t>
            </a:r>
            <a:r>
              <a:rPr lang="en-GB" sz="1200" b="1" dirty="0" smtClean="0">
                <a:solidFill>
                  <a:schemeClr val="tx1"/>
                </a:solidFill>
                <a:latin typeface="SassoonPrimaryInfant" pitchFamily="2" charset="0"/>
              </a:rPr>
              <a:t>Past and Present</a:t>
            </a:r>
            <a:endParaRPr lang="en-GB" sz="1200" b="1" dirty="0" smtClean="0">
              <a:solidFill>
                <a:schemeClr val="tx1"/>
              </a:solidFill>
              <a:latin typeface="SassoonPrimaryInfant" pitchFamily="2" charset="0"/>
            </a:endParaRPr>
          </a:p>
          <a:p>
            <a:endParaRPr lang="en-GB" sz="1200" b="1" dirty="0">
              <a:solidFill>
                <a:schemeClr val="tx1"/>
              </a:solidFill>
              <a:latin typeface="SassoonPrimaryInfant" pitchFamily="2" charset="0"/>
            </a:endParaRPr>
          </a:p>
          <a:p>
            <a:r>
              <a:rPr lang="en-GB" sz="1200" dirty="0" smtClean="0">
                <a:solidFill>
                  <a:schemeClr val="tx1"/>
                </a:solidFill>
                <a:latin typeface="SassoonPrimaryInfant" pitchFamily="2" charset="0"/>
              </a:rPr>
              <a:t>Children at the expected level of development will:</a:t>
            </a:r>
          </a:p>
          <a:p>
            <a:pPr marL="171450" indent="-171450">
              <a:buFontTx/>
              <a:buChar char="-"/>
            </a:pPr>
            <a:r>
              <a:rPr lang="en-GB" sz="1200" dirty="0" smtClean="0">
                <a:solidFill>
                  <a:schemeClr val="tx1"/>
                </a:solidFill>
                <a:latin typeface="SassoonPrimaryInfant" pitchFamily="2" charset="0"/>
              </a:rPr>
              <a:t>Talk about the lives of the people around them and their roles in society;</a:t>
            </a:r>
          </a:p>
          <a:p>
            <a:pPr marL="171450" indent="-171450">
              <a:buFontTx/>
              <a:buChar char="-"/>
            </a:pPr>
            <a:r>
              <a:rPr lang="en-GB" sz="1200" dirty="0" smtClean="0">
                <a:solidFill>
                  <a:schemeClr val="tx1"/>
                </a:solidFill>
                <a:latin typeface="SassoonPrimaryInfant" pitchFamily="2" charset="0"/>
              </a:rPr>
              <a:t>Know some similarities and differences between things in the past and now, drawing on their experiences and what has been read in class;</a:t>
            </a:r>
          </a:p>
          <a:p>
            <a:pPr marL="171450" indent="-171450">
              <a:buFontTx/>
              <a:buChar char="-"/>
            </a:pPr>
            <a:r>
              <a:rPr lang="en-GB" sz="1200" dirty="0" smtClean="0">
                <a:solidFill>
                  <a:schemeClr val="tx1"/>
                </a:solidFill>
                <a:latin typeface="SassoonPrimaryInfant" pitchFamily="2" charset="0"/>
              </a:rPr>
              <a:t>Understand the past through settings, characters and events encountered in books read in class and storytelling.</a:t>
            </a:r>
          </a:p>
          <a:p>
            <a:pPr marL="171450" indent="-171450">
              <a:buFontTx/>
              <a:buChar char="-"/>
            </a:pPr>
            <a:endParaRPr lang="en-GB" sz="900" dirty="0" smtClean="0">
              <a:solidFill>
                <a:schemeClr val="tx1"/>
              </a:solidFill>
              <a:latin typeface="SassoonPrimaryInfant" pitchFamily="2" charset="0"/>
            </a:endParaRPr>
          </a:p>
          <a:p>
            <a:r>
              <a:rPr lang="en-GB" sz="1200" b="1" dirty="0">
                <a:solidFill>
                  <a:schemeClr val="tx1"/>
                </a:solidFill>
                <a:latin typeface="SassoonPrimaryInfant" pitchFamily="2" charset="0"/>
              </a:rPr>
              <a:t>ELG: </a:t>
            </a:r>
            <a:r>
              <a:rPr lang="en-GB" sz="1200" b="1" dirty="0" smtClean="0">
                <a:solidFill>
                  <a:schemeClr val="tx1"/>
                </a:solidFill>
                <a:latin typeface="SassoonPrimaryInfant" pitchFamily="2" charset="0"/>
              </a:rPr>
              <a:t>The Natural World</a:t>
            </a:r>
            <a:endParaRPr lang="en-GB" sz="1200" b="1" dirty="0">
              <a:solidFill>
                <a:schemeClr val="tx1"/>
              </a:solidFill>
              <a:latin typeface="SassoonPrimaryInfant" pitchFamily="2" charset="0"/>
            </a:endParaRPr>
          </a:p>
          <a:p>
            <a:endParaRPr lang="en-GB" sz="900" b="1" dirty="0">
              <a:solidFill>
                <a:schemeClr val="tx1"/>
              </a:solidFill>
              <a:latin typeface="SassoonPrimaryInfant" pitchFamily="2" charset="0"/>
            </a:endParaRPr>
          </a:p>
          <a:p>
            <a:r>
              <a:rPr lang="en-GB" sz="1200" dirty="0">
                <a:solidFill>
                  <a:schemeClr val="tx1"/>
                </a:solidFill>
                <a:latin typeface="SassoonPrimaryInfant" pitchFamily="2" charset="0"/>
              </a:rPr>
              <a:t>Children at the expected level of development </a:t>
            </a:r>
            <a:r>
              <a:rPr lang="en-GB" sz="1200" dirty="0" smtClean="0">
                <a:solidFill>
                  <a:schemeClr val="tx1"/>
                </a:solidFill>
                <a:latin typeface="SassoonPrimaryInfant" pitchFamily="2" charset="0"/>
              </a:rPr>
              <a:t>will:</a:t>
            </a:r>
          </a:p>
          <a:p>
            <a:pPr marL="171450" indent="-171450">
              <a:buFontTx/>
              <a:buChar char="-"/>
            </a:pPr>
            <a:r>
              <a:rPr lang="en-GB" sz="1200" dirty="0" smtClean="0">
                <a:solidFill>
                  <a:schemeClr val="tx1"/>
                </a:solidFill>
                <a:latin typeface="SassoonPrimaryInfant" pitchFamily="2" charset="0"/>
              </a:rPr>
              <a:t>Explore the natural world around them, making observations and drawing pictures of animals and plants;</a:t>
            </a:r>
          </a:p>
          <a:p>
            <a:pPr marL="171450" indent="-171450">
              <a:buFontTx/>
              <a:buChar char="-"/>
            </a:pPr>
            <a:r>
              <a:rPr lang="en-GB" sz="1200" dirty="0" smtClean="0">
                <a:solidFill>
                  <a:schemeClr val="tx1"/>
                </a:solidFill>
                <a:latin typeface="SassoonPrimaryInfant" pitchFamily="2" charset="0"/>
              </a:rPr>
              <a:t>Know some similarities and differences between the natural world around them and contrasting environments, drawing on their experiences and what has been read in class;</a:t>
            </a:r>
          </a:p>
          <a:p>
            <a:pPr marL="171450" indent="-171450">
              <a:buFontTx/>
              <a:buChar char="-"/>
            </a:pPr>
            <a:r>
              <a:rPr lang="en-GB" sz="1200" dirty="0" smtClean="0">
                <a:solidFill>
                  <a:schemeClr val="tx1"/>
                </a:solidFill>
                <a:latin typeface="SassoonPrimaryInfant" pitchFamily="2" charset="0"/>
              </a:rPr>
              <a:t>Understand some important processes and changes in the natural world around them, including the seasons and changing states of matter.</a:t>
            </a:r>
            <a:endParaRPr lang="en-GB" sz="1400" dirty="0" smtClean="0">
              <a:solidFill>
                <a:schemeClr val="tx1"/>
              </a:solidFill>
              <a:latin typeface="SassoonPrimaryInfant" pitchFamily="2" charset="0"/>
            </a:endParaRPr>
          </a:p>
        </p:txBody>
      </p:sp>
      <p:sp>
        <p:nvSpPr>
          <p:cNvPr id="6" name="Title 1"/>
          <p:cNvSpPr txBox="1">
            <a:spLocks/>
          </p:cNvSpPr>
          <p:nvPr/>
        </p:nvSpPr>
        <p:spPr>
          <a:xfrm>
            <a:off x="8583215" y="427825"/>
            <a:ext cx="2964187" cy="81222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smtClean="0">
                <a:solidFill>
                  <a:srgbClr val="FF66CC"/>
                </a:solidFill>
                <a:latin typeface="Coves" panose="02000500000000000000" pitchFamily="2" charset="0"/>
              </a:rPr>
              <a:t>What does it look like at </a:t>
            </a:r>
            <a:r>
              <a:rPr lang="en-GB" sz="2000" dirty="0" err="1" smtClean="0">
                <a:solidFill>
                  <a:srgbClr val="FF66CC"/>
                </a:solidFill>
                <a:latin typeface="Coves" panose="02000500000000000000" pitchFamily="2" charset="0"/>
              </a:rPr>
              <a:t>Cliffe</a:t>
            </a:r>
            <a:r>
              <a:rPr lang="en-GB" sz="2000" dirty="0" smtClean="0">
                <a:solidFill>
                  <a:srgbClr val="FF66CC"/>
                </a:solidFill>
                <a:latin typeface="Coves" panose="02000500000000000000" pitchFamily="2" charset="0"/>
              </a:rPr>
              <a:t> VC Primary School?</a:t>
            </a:r>
            <a:endParaRPr lang="en-GB" sz="2000" dirty="0">
              <a:solidFill>
                <a:srgbClr val="FF66CC"/>
              </a:solidFill>
              <a:latin typeface="Coves" panose="02000500000000000000" pitchFamily="2" charset="0"/>
            </a:endParaRPr>
          </a:p>
        </p:txBody>
      </p:sp>
      <p:sp>
        <p:nvSpPr>
          <p:cNvPr id="7" name="Rounded Rectangle 6"/>
          <p:cNvSpPr/>
          <p:nvPr/>
        </p:nvSpPr>
        <p:spPr>
          <a:xfrm>
            <a:off x="304799" y="737938"/>
            <a:ext cx="7555833" cy="5823284"/>
          </a:xfrm>
          <a:prstGeom prst="roundRect">
            <a:avLst>
              <a:gd name="adj" fmla="val 0"/>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Planned, directed learning as well as learning in the environment</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Look a seasons and how the environment changes and explore the weather- themes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Seasons shelf display updated to match the current season and stimulate interest</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Provide interesting natural environments for children to explore freely outdoors.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Make collections of natural materials to investigate and talk about</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Spend time with children talking about photos, memories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Invite different people to visit from a range of occupations and cultures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Show and explain the concepts of growth, change and decay with natural materials. Plant seeds, garden, observe over time. Themes.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Plan and introduce new vocabulary related to the exploration. Encourage children to use it in their discussions, as they care for living things. </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Investigate how animals and plants grow and learn about the life cycle of a chick, frog, butterfly</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Encourage children to refer to books, wall displays and online resources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Read high quality fiction and non fiction books to support learning</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Draw children’s attention to forces </a:t>
            </a:r>
            <a:r>
              <a:rPr lang="en-GB" sz="1400" dirty="0" err="1" smtClean="0">
                <a:solidFill>
                  <a:schemeClr val="tx1">
                    <a:lumMod val="65000"/>
                    <a:lumOff val="35000"/>
                  </a:schemeClr>
                </a:solidFill>
                <a:latin typeface="SassoonPrimaryInfant" pitchFamily="2" charset="0"/>
              </a:rPr>
              <a:t>e.g</a:t>
            </a:r>
            <a:r>
              <a:rPr lang="en-GB" sz="1400" dirty="0" smtClean="0">
                <a:solidFill>
                  <a:schemeClr val="tx1">
                    <a:lumMod val="65000"/>
                    <a:lumOff val="35000"/>
                  </a:schemeClr>
                </a:solidFill>
                <a:latin typeface="SassoonPrimaryInfant" pitchFamily="2" charset="0"/>
              </a:rPr>
              <a:t> how water pushes up when they try to push a plastic boat under it, how they can stretch elastic, snap a twig, but can’t bend a metal rod, magnetic attraction and repulsion</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Investigation station in the classroom with resources for children to explore and experiment with</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Plan and introduce new vocabulary related to the exploration, and encourage children to use it. Talk about natural and man-made objects.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Regular outdoor learning/ forest school sessions throughout the school year</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Provide opportunities to change materials from one state to another e.g. cooking – combining different ingredients, and then cooling or heating them, melting – leave ice cubes out in the sun, see what happens when you shake salt onto them.</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Explore how different materials sink and float</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Explore how you can shine light through some materials, but not others. Investigate shadows.</a:t>
            </a:r>
          </a:p>
          <a:p>
            <a:pPr marL="285750" indent="-285750">
              <a:buFont typeface="Arial" panose="020B0604020202020204" pitchFamily="34" charset="0"/>
              <a:buChar char="•"/>
            </a:pPr>
            <a:r>
              <a:rPr lang="en-GB" sz="1400" dirty="0" smtClean="0">
                <a:solidFill>
                  <a:schemeClr val="tx1">
                    <a:lumMod val="65000"/>
                    <a:lumOff val="35000"/>
                  </a:schemeClr>
                </a:solidFill>
                <a:latin typeface="SassoonPrimaryInfant" pitchFamily="2" charset="0"/>
              </a:rPr>
              <a:t>Teach specific history themed topics alongside the year 1 children</a:t>
            </a:r>
            <a:endParaRPr lang="en-GB" sz="1400" dirty="0" smtClean="0">
              <a:solidFill>
                <a:schemeClr val="tx1">
                  <a:lumMod val="65000"/>
                  <a:lumOff val="35000"/>
                </a:schemeClr>
              </a:solidFill>
              <a:latin typeface="SassoonPrimaryInfant" pitchFamily="2" charset="0"/>
            </a:endParaRPr>
          </a:p>
        </p:txBody>
      </p:sp>
    </p:spTree>
    <p:extLst>
      <p:ext uri="{BB962C8B-B14F-4D97-AF65-F5344CB8AC3E}">
        <p14:creationId xmlns:p14="http://schemas.microsoft.com/office/powerpoint/2010/main" val="2666647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708" y="-77866"/>
            <a:ext cx="8257734" cy="985838"/>
          </a:xfrm>
        </p:spPr>
        <p:txBody>
          <a:bodyPr>
            <a:normAutofit/>
          </a:bodyPr>
          <a:lstStyle/>
          <a:p>
            <a:pPr algn="ctr"/>
            <a:r>
              <a:rPr lang="en-GB" sz="3600" dirty="0" smtClean="0">
                <a:solidFill>
                  <a:srgbClr val="FF66CC"/>
                </a:solidFill>
                <a:latin typeface="Coves" panose="02000500000000000000" pitchFamily="2" charset="0"/>
              </a:rPr>
              <a:t>Understanding the World</a:t>
            </a:r>
            <a:endParaRPr lang="en-GB" sz="3600" dirty="0">
              <a:solidFill>
                <a:srgbClr val="FF66CC"/>
              </a:solidFill>
              <a:latin typeface="Coves" panose="02000500000000000000" pitchFamily="2" charset="0"/>
            </a:endParaRPr>
          </a:p>
        </p:txBody>
      </p:sp>
      <p:sp>
        <p:nvSpPr>
          <p:cNvPr id="4" name="Rounded Rectangle 3"/>
          <p:cNvSpPr/>
          <p:nvPr/>
        </p:nvSpPr>
        <p:spPr>
          <a:xfrm>
            <a:off x="8151394" y="1600201"/>
            <a:ext cx="3827827" cy="4244625"/>
          </a:xfrm>
          <a:prstGeom prst="roundRect">
            <a:avLst>
              <a:gd name="adj" fmla="val 2699"/>
            </a:avLst>
          </a:prstGeom>
          <a:solidFill>
            <a:srgbClr val="FF66CC"/>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u="sng" dirty="0" smtClean="0">
                <a:solidFill>
                  <a:schemeClr val="tx1"/>
                </a:solidFill>
                <a:latin typeface="SassoonPrimaryInfant" pitchFamily="2" charset="0"/>
              </a:rPr>
              <a:t>Understanding the World </a:t>
            </a:r>
            <a:r>
              <a:rPr lang="en-GB" sz="1400" b="1" dirty="0" smtClean="0">
                <a:solidFill>
                  <a:schemeClr val="tx1"/>
                </a:solidFill>
                <a:latin typeface="SassoonPrimaryInfant" pitchFamily="2" charset="0"/>
              </a:rPr>
              <a:t>(Geography/Religion)</a:t>
            </a:r>
            <a:endParaRPr lang="en-GB" sz="1400" b="1" dirty="0" smtClean="0">
              <a:solidFill>
                <a:schemeClr val="tx1"/>
              </a:solidFill>
              <a:latin typeface="SassoonPrimaryInfant" pitchFamily="2" charset="0"/>
            </a:endParaRPr>
          </a:p>
          <a:p>
            <a:endParaRPr lang="en-GB" sz="900" b="1" u="sng" dirty="0" smtClean="0">
              <a:solidFill>
                <a:schemeClr val="tx1"/>
              </a:solidFill>
              <a:latin typeface="SassoonPrimaryInfant" pitchFamily="2" charset="0"/>
            </a:endParaRPr>
          </a:p>
          <a:p>
            <a:r>
              <a:rPr lang="en-GB" sz="1200" b="1" dirty="0" smtClean="0">
                <a:solidFill>
                  <a:schemeClr val="tx1"/>
                </a:solidFill>
                <a:latin typeface="SassoonPrimaryInfant" pitchFamily="2" charset="0"/>
              </a:rPr>
              <a:t>ELG: </a:t>
            </a:r>
            <a:r>
              <a:rPr lang="en-GB" sz="1200" b="1" dirty="0" smtClean="0">
                <a:solidFill>
                  <a:schemeClr val="tx1"/>
                </a:solidFill>
                <a:latin typeface="SassoonPrimaryInfant" pitchFamily="2" charset="0"/>
              </a:rPr>
              <a:t>Past and Present</a:t>
            </a:r>
            <a:endParaRPr lang="en-GB" sz="1200" b="1" dirty="0" smtClean="0">
              <a:solidFill>
                <a:schemeClr val="tx1"/>
              </a:solidFill>
              <a:latin typeface="SassoonPrimaryInfant" pitchFamily="2" charset="0"/>
            </a:endParaRPr>
          </a:p>
          <a:p>
            <a:endParaRPr lang="en-GB" sz="1200" b="1" dirty="0">
              <a:solidFill>
                <a:schemeClr val="tx1"/>
              </a:solidFill>
              <a:latin typeface="SassoonPrimaryInfant" pitchFamily="2" charset="0"/>
            </a:endParaRPr>
          </a:p>
          <a:p>
            <a:r>
              <a:rPr lang="en-GB" sz="1200" dirty="0" smtClean="0">
                <a:solidFill>
                  <a:schemeClr val="tx1"/>
                </a:solidFill>
                <a:latin typeface="SassoonPrimaryInfant" pitchFamily="2" charset="0"/>
              </a:rPr>
              <a:t>Children at the expected level of development will:</a:t>
            </a:r>
          </a:p>
          <a:p>
            <a:pPr marL="171450" indent="-171450">
              <a:buFontTx/>
              <a:buChar char="-"/>
            </a:pPr>
            <a:r>
              <a:rPr lang="en-GB" sz="1200" dirty="0" smtClean="0">
                <a:solidFill>
                  <a:schemeClr val="tx1"/>
                </a:solidFill>
                <a:latin typeface="SassoonPrimaryInfant" pitchFamily="2" charset="0"/>
              </a:rPr>
              <a:t>Describe their immediate environment using knowledge from observation, discussion, stories, non-fiction texts and maps;</a:t>
            </a:r>
          </a:p>
          <a:p>
            <a:pPr marL="171450" indent="-171450">
              <a:buFontTx/>
              <a:buChar char="-"/>
            </a:pPr>
            <a:r>
              <a:rPr lang="en-GB" sz="1200" dirty="0" smtClean="0">
                <a:solidFill>
                  <a:schemeClr val="tx1"/>
                </a:solidFill>
                <a:latin typeface="SassoonPrimaryInfant" pitchFamily="2" charset="0"/>
              </a:rPr>
              <a:t>Know some similarities and differences between different religious and cultural communities in this country, drawing on their experiences and what has been read in class;</a:t>
            </a:r>
          </a:p>
          <a:p>
            <a:pPr marL="171450" indent="-171450">
              <a:buFontTx/>
              <a:buChar char="-"/>
            </a:pPr>
            <a:r>
              <a:rPr lang="en-GB" sz="1200" dirty="0" smtClean="0">
                <a:solidFill>
                  <a:schemeClr val="tx1"/>
                </a:solidFill>
                <a:latin typeface="SassoonPrimaryInfant" pitchFamily="2" charset="0"/>
              </a:rPr>
              <a:t>Explain some similarities and differences between different religious and cultural communities in this country, drawing on their experiences and what has been read in class;</a:t>
            </a:r>
          </a:p>
          <a:p>
            <a:pPr marL="171450" indent="-171450">
              <a:buFontTx/>
              <a:buChar char="-"/>
            </a:pPr>
            <a:r>
              <a:rPr lang="en-GB" sz="1200" dirty="0" smtClean="0">
                <a:solidFill>
                  <a:schemeClr val="tx1"/>
                </a:solidFill>
                <a:latin typeface="SassoonPrimaryInfant" pitchFamily="2" charset="0"/>
              </a:rPr>
              <a:t>Explain some similarities and differences between life in this country and life in other countries, drawing on knowledge from stores, non-fiction texts and – when appropriate – maps.</a:t>
            </a:r>
            <a:endParaRPr lang="en-GB" sz="1400" dirty="0" smtClean="0">
              <a:solidFill>
                <a:schemeClr val="tx1"/>
              </a:solidFill>
              <a:latin typeface="SassoonPrimaryInfant" pitchFamily="2" charset="0"/>
            </a:endParaRPr>
          </a:p>
        </p:txBody>
      </p:sp>
      <p:sp>
        <p:nvSpPr>
          <p:cNvPr id="6" name="Title 1"/>
          <p:cNvSpPr txBox="1">
            <a:spLocks/>
          </p:cNvSpPr>
          <p:nvPr/>
        </p:nvSpPr>
        <p:spPr>
          <a:xfrm>
            <a:off x="10093177" y="501860"/>
            <a:ext cx="1886044" cy="81222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smtClean="0">
                <a:solidFill>
                  <a:srgbClr val="FF66CC"/>
                </a:solidFill>
                <a:latin typeface="Coves" panose="02000500000000000000" pitchFamily="2" charset="0"/>
              </a:rPr>
              <a:t>What does it look like at </a:t>
            </a:r>
            <a:r>
              <a:rPr lang="en-GB" sz="2000" dirty="0" err="1" smtClean="0">
                <a:solidFill>
                  <a:srgbClr val="FF66CC"/>
                </a:solidFill>
                <a:latin typeface="Coves" panose="02000500000000000000" pitchFamily="2" charset="0"/>
              </a:rPr>
              <a:t>Cliffe</a:t>
            </a:r>
            <a:r>
              <a:rPr lang="en-GB" sz="2000" dirty="0" smtClean="0">
                <a:solidFill>
                  <a:srgbClr val="FF66CC"/>
                </a:solidFill>
                <a:latin typeface="Coves" panose="02000500000000000000" pitchFamily="2" charset="0"/>
              </a:rPr>
              <a:t> VC Primary School?</a:t>
            </a:r>
            <a:endParaRPr lang="en-GB" sz="2000" dirty="0">
              <a:solidFill>
                <a:srgbClr val="FF66CC"/>
              </a:solidFill>
              <a:latin typeface="Coves" panose="02000500000000000000" pitchFamily="2" charset="0"/>
            </a:endParaRPr>
          </a:p>
        </p:txBody>
      </p:sp>
      <p:sp>
        <p:nvSpPr>
          <p:cNvPr id="7" name="Rounded Rectangle 6"/>
          <p:cNvSpPr/>
          <p:nvPr/>
        </p:nvSpPr>
        <p:spPr>
          <a:xfrm>
            <a:off x="304800" y="932567"/>
            <a:ext cx="7475622" cy="5189090"/>
          </a:xfrm>
          <a:prstGeom prst="roundRect">
            <a:avLst>
              <a:gd name="adj" fmla="val 0"/>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smtClean="0">
                <a:solidFill>
                  <a:schemeClr val="tx1">
                    <a:lumMod val="65000"/>
                    <a:lumOff val="35000"/>
                  </a:schemeClr>
                </a:solidFill>
                <a:latin typeface="SassoonPrimaryInfant" pitchFamily="2" charset="0"/>
              </a:rPr>
              <a:t>As the children are in a mixed age class, we teach their older peers Geography and RE over the year. Therefore, the EYFS children are involved in some of these themes and topics</a:t>
            </a:r>
          </a:p>
          <a:p>
            <a:pPr marL="285750" indent="-285750">
              <a:buFont typeface="Arial" panose="020B0604020202020204" pitchFamily="34" charset="0"/>
              <a:buChar char="•"/>
            </a:pPr>
            <a:r>
              <a:rPr lang="en-GB" sz="1600" dirty="0" smtClean="0">
                <a:solidFill>
                  <a:schemeClr val="tx1">
                    <a:lumMod val="65000"/>
                    <a:lumOff val="35000"/>
                  </a:schemeClr>
                </a:solidFill>
                <a:latin typeface="SassoonPrimaryInfant" pitchFamily="2" charset="0"/>
              </a:rPr>
              <a:t>We also follow the children’s interests in these areas and provide a variety of real-life objects, videos, photographs and, where possible, visits/ visitors.</a:t>
            </a:r>
            <a:r>
              <a:rPr lang="en-GB" sz="1600" dirty="0">
                <a:solidFill>
                  <a:schemeClr val="tx1">
                    <a:lumMod val="65000"/>
                    <a:lumOff val="35000"/>
                  </a:schemeClr>
                </a:solidFill>
                <a:latin typeface="SassoonPrimaryInfant" pitchFamily="2" charset="0"/>
              </a:rPr>
              <a:t> </a:t>
            </a:r>
            <a:r>
              <a:rPr lang="en-GB" sz="1600" dirty="0" smtClean="0">
                <a:solidFill>
                  <a:schemeClr val="tx1">
                    <a:lumMod val="65000"/>
                    <a:lumOff val="35000"/>
                  </a:schemeClr>
                </a:solidFill>
                <a:latin typeface="SassoonPrimaryInfant" pitchFamily="2" charset="0"/>
              </a:rPr>
              <a:t>We ensure that resources reflect the diversity of life in modern Britain.</a:t>
            </a:r>
          </a:p>
          <a:p>
            <a:pPr marL="285750" indent="-285750">
              <a:buFont typeface="Arial" panose="020B0604020202020204" pitchFamily="34" charset="0"/>
              <a:buChar char="•"/>
            </a:pPr>
            <a:r>
              <a:rPr lang="en-GB" sz="1600" dirty="0" smtClean="0">
                <a:solidFill>
                  <a:schemeClr val="tx1">
                    <a:lumMod val="65000"/>
                    <a:lumOff val="35000"/>
                  </a:schemeClr>
                </a:solidFill>
                <a:latin typeface="SassoonPrimaryInfant" pitchFamily="2" charset="0"/>
              </a:rPr>
              <a:t>Encourage children to talk about the differences they notice between people, whilst also drawing their attention to similarities between different families and communities</a:t>
            </a:r>
          </a:p>
          <a:p>
            <a:pPr marL="285750" indent="-285750">
              <a:buFont typeface="Arial" panose="020B0604020202020204" pitchFamily="34" charset="0"/>
              <a:buChar char="•"/>
            </a:pPr>
            <a:r>
              <a:rPr lang="en-GB" sz="1600" dirty="0" smtClean="0">
                <a:solidFill>
                  <a:schemeClr val="tx1">
                    <a:lumMod val="65000"/>
                    <a:lumOff val="35000"/>
                  </a:schemeClr>
                </a:solidFill>
                <a:latin typeface="SassoonPrimaryInfant" pitchFamily="2" charset="0"/>
              </a:rPr>
              <a:t>Celebrate and value cultural, religious and community events and experiences. Learn about different celebrations around the world such as Diwali (Hindu), Bonfire Night, Luna New Year (Chinese), Mother’s Day, St David’s Day, World Book Day, Holi (Festival of Colour) Hindu, Easter, </a:t>
            </a:r>
            <a:r>
              <a:rPr lang="en-GB" sz="1600" dirty="0" err="1" smtClean="0">
                <a:solidFill>
                  <a:schemeClr val="tx1">
                    <a:lumMod val="65000"/>
                    <a:lumOff val="35000"/>
                  </a:schemeClr>
                </a:solidFill>
                <a:latin typeface="SassoonPrimaryInfant" pitchFamily="2" charset="0"/>
              </a:rPr>
              <a:t>Hannukah</a:t>
            </a:r>
            <a:r>
              <a:rPr lang="en-GB" sz="1600" dirty="0" smtClean="0">
                <a:solidFill>
                  <a:schemeClr val="tx1">
                    <a:lumMod val="65000"/>
                    <a:lumOff val="35000"/>
                  </a:schemeClr>
                </a:solidFill>
                <a:latin typeface="SassoonPrimaryInfant" pitchFamily="2" charset="0"/>
              </a:rPr>
              <a:t> (Jewish), </a:t>
            </a:r>
            <a:r>
              <a:rPr lang="en-GB" sz="1600" dirty="0" err="1" smtClean="0">
                <a:solidFill>
                  <a:schemeClr val="tx1">
                    <a:lumMod val="65000"/>
                    <a:lumOff val="35000"/>
                  </a:schemeClr>
                </a:solidFill>
                <a:latin typeface="SassoonPrimaryInfant" pitchFamily="2" charset="0"/>
              </a:rPr>
              <a:t>Rememberance</a:t>
            </a:r>
            <a:r>
              <a:rPr lang="en-GB" sz="1600" dirty="0" smtClean="0">
                <a:solidFill>
                  <a:schemeClr val="tx1">
                    <a:lumMod val="65000"/>
                    <a:lumOff val="35000"/>
                  </a:schemeClr>
                </a:solidFill>
                <a:latin typeface="SassoonPrimaryInfant" pitchFamily="2" charset="0"/>
              </a:rPr>
              <a:t> Day</a:t>
            </a:r>
          </a:p>
          <a:p>
            <a:pPr marL="285750" indent="-285750">
              <a:buFont typeface="Arial" panose="020B0604020202020204" pitchFamily="34" charset="0"/>
              <a:buChar char="•"/>
            </a:pPr>
            <a:r>
              <a:rPr lang="en-GB" sz="1600" dirty="0" smtClean="0">
                <a:solidFill>
                  <a:schemeClr val="tx1">
                    <a:lumMod val="65000"/>
                    <a:lumOff val="35000"/>
                  </a:schemeClr>
                </a:solidFill>
                <a:latin typeface="SassoonPrimaryInfant" pitchFamily="2" charset="0"/>
              </a:rPr>
              <a:t>Teach children that there are different countries in the world and talk about the differences they have experienced or seen in photos.</a:t>
            </a:r>
          </a:p>
          <a:p>
            <a:pPr marL="285750" indent="-285750">
              <a:buFont typeface="Arial" panose="020B0604020202020204" pitchFamily="34" charset="0"/>
              <a:buChar char="•"/>
            </a:pPr>
            <a:r>
              <a:rPr lang="en-GB" sz="1600" dirty="0" smtClean="0">
                <a:solidFill>
                  <a:schemeClr val="tx1">
                    <a:lumMod val="65000"/>
                    <a:lumOff val="35000"/>
                  </a:schemeClr>
                </a:solidFill>
                <a:latin typeface="SassoonPrimaryInfant" pitchFamily="2" charset="0"/>
              </a:rPr>
              <a:t>Learn about the community and the school grounds- use simple maps/ Google Earth</a:t>
            </a:r>
          </a:p>
          <a:p>
            <a:pPr marL="285750" indent="-285750">
              <a:buFont typeface="Arial" panose="020B0604020202020204" pitchFamily="34" charset="0"/>
              <a:buChar char="•"/>
            </a:pPr>
            <a:r>
              <a:rPr lang="en-GB" sz="1600" dirty="0" smtClean="0">
                <a:solidFill>
                  <a:schemeClr val="tx1">
                    <a:lumMod val="65000"/>
                    <a:lumOff val="35000"/>
                  </a:schemeClr>
                </a:solidFill>
                <a:latin typeface="SassoonPrimaryInfant" pitchFamily="2" charset="0"/>
              </a:rPr>
              <a:t>Take part in some of the school assemblies</a:t>
            </a:r>
          </a:p>
          <a:p>
            <a:pPr marL="285750" indent="-285750">
              <a:buFont typeface="Arial" panose="020B0604020202020204" pitchFamily="34" charset="0"/>
              <a:buChar char="•"/>
            </a:pPr>
            <a:r>
              <a:rPr lang="en-GB" sz="1600" dirty="0" smtClean="0">
                <a:solidFill>
                  <a:schemeClr val="tx1">
                    <a:lumMod val="65000"/>
                    <a:lumOff val="35000"/>
                  </a:schemeClr>
                </a:solidFill>
                <a:latin typeface="SassoonPrimaryInfant" pitchFamily="2" charset="0"/>
              </a:rPr>
              <a:t>Learn about what Christians believe and listen to Christian stories</a:t>
            </a:r>
          </a:p>
          <a:p>
            <a:pPr marL="285750" indent="-285750">
              <a:buFont typeface="Arial" panose="020B0604020202020204" pitchFamily="34" charset="0"/>
              <a:buChar char="•"/>
            </a:pPr>
            <a:r>
              <a:rPr lang="en-GB" sz="1600" dirty="0" smtClean="0">
                <a:solidFill>
                  <a:schemeClr val="tx1">
                    <a:lumMod val="65000"/>
                    <a:lumOff val="35000"/>
                  </a:schemeClr>
                </a:solidFill>
                <a:latin typeface="SassoonPrimaryInfant" pitchFamily="2" charset="0"/>
              </a:rPr>
              <a:t>Listen to Muslin stories and compare it to the Christian stories</a:t>
            </a:r>
          </a:p>
          <a:p>
            <a:pPr marL="285750" indent="-285750">
              <a:buFont typeface="Arial" panose="020B0604020202020204" pitchFamily="34" charset="0"/>
              <a:buChar char="•"/>
            </a:pPr>
            <a:r>
              <a:rPr lang="en-GB" sz="1600" dirty="0" smtClean="0">
                <a:solidFill>
                  <a:schemeClr val="tx1">
                    <a:lumMod val="65000"/>
                    <a:lumOff val="35000"/>
                  </a:schemeClr>
                </a:solidFill>
                <a:latin typeface="SassoonPrimaryInfant" pitchFamily="2" charset="0"/>
              </a:rPr>
              <a:t>Learn about other countries and regions in our themes.</a:t>
            </a:r>
          </a:p>
        </p:txBody>
      </p:sp>
      <p:pic>
        <p:nvPicPr>
          <p:cNvPr id="3" name="Picture 2"/>
          <p:cNvPicPr>
            <a:picLocks noChangeAspect="1"/>
          </p:cNvPicPr>
          <p:nvPr/>
        </p:nvPicPr>
        <p:blipFill>
          <a:blip r:embed="rId2"/>
          <a:stretch>
            <a:fillRect/>
          </a:stretch>
        </p:blipFill>
        <p:spPr>
          <a:xfrm>
            <a:off x="8151394" y="297312"/>
            <a:ext cx="1628427" cy="1221320"/>
          </a:xfrm>
          <a:prstGeom prst="rect">
            <a:avLst/>
          </a:prstGeom>
        </p:spPr>
      </p:pic>
    </p:spTree>
    <p:extLst>
      <p:ext uri="{BB962C8B-B14F-4D97-AF65-F5344CB8AC3E}">
        <p14:creationId xmlns:p14="http://schemas.microsoft.com/office/powerpoint/2010/main" val="661656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213" y="0"/>
            <a:ext cx="8257734" cy="616992"/>
          </a:xfrm>
        </p:spPr>
        <p:txBody>
          <a:bodyPr>
            <a:normAutofit/>
          </a:bodyPr>
          <a:lstStyle/>
          <a:p>
            <a:pPr algn="ctr"/>
            <a:r>
              <a:rPr lang="en-GB" sz="3600" dirty="0" smtClean="0">
                <a:solidFill>
                  <a:srgbClr val="FF66CC"/>
                </a:solidFill>
                <a:latin typeface="Coves" panose="02000500000000000000" pitchFamily="2" charset="0"/>
              </a:rPr>
              <a:t>Expressive Art &amp; Design</a:t>
            </a:r>
            <a:endParaRPr lang="en-GB" sz="3600" dirty="0">
              <a:solidFill>
                <a:srgbClr val="FF66CC"/>
              </a:solidFill>
              <a:latin typeface="Coves" panose="02000500000000000000" pitchFamily="2" charset="0"/>
            </a:endParaRPr>
          </a:p>
        </p:txBody>
      </p:sp>
      <p:sp>
        <p:nvSpPr>
          <p:cNvPr id="4" name="Rounded Rectangle 3"/>
          <p:cNvSpPr/>
          <p:nvPr/>
        </p:nvSpPr>
        <p:spPr>
          <a:xfrm>
            <a:off x="8494294" y="2346158"/>
            <a:ext cx="3484926" cy="4355431"/>
          </a:xfrm>
          <a:prstGeom prst="roundRect">
            <a:avLst>
              <a:gd name="adj" fmla="val 2699"/>
            </a:avLst>
          </a:prstGeom>
          <a:solidFill>
            <a:srgbClr val="FF66CC"/>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u="sng" dirty="0" smtClean="0">
                <a:solidFill>
                  <a:schemeClr val="tx1"/>
                </a:solidFill>
                <a:latin typeface="SassoonPrimaryInfant" pitchFamily="2" charset="0"/>
              </a:rPr>
              <a:t>Expressive Art and Design</a:t>
            </a:r>
            <a:endParaRPr lang="en-GB" sz="1400" b="1" dirty="0">
              <a:solidFill>
                <a:schemeClr val="tx1"/>
              </a:solidFill>
              <a:latin typeface="SassoonPrimaryInfant" pitchFamily="2" charset="0"/>
            </a:endParaRPr>
          </a:p>
          <a:p>
            <a:endParaRPr lang="en-GB" sz="900" b="1" u="sng" dirty="0" smtClean="0">
              <a:solidFill>
                <a:schemeClr val="tx1"/>
              </a:solidFill>
              <a:latin typeface="SassoonPrimaryInfant" pitchFamily="2" charset="0"/>
            </a:endParaRPr>
          </a:p>
          <a:p>
            <a:r>
              <a:rPr lang="en-GB" sz="1200" b="1" dirty="0" smtClean="0">
                <a:solidFill>
                  <a:schemeClr val="tx1"/>
                </a:solidFill>
                <a:latin typeface="SassoonPrimaryInfant" pitchFamily="2" charset="0"/>
              </a:rPr>
              <a:t>ELG: </a:t>
            </a:r>
            <a:r>
              <a:rPr lang="en-GB" sz="1200" b="1" dirty="0" smtClean="0">
                <a:solidFill>
                  <a:schemeClr val="tx1"/>
                </a:solidFill>
                <a:latin typeface="SassoonPrimaryInfant" pitchFamily="2" charset="0"/>
              </a:rPr>
              <a:t>Creating with Materials</a:t>
            </a:r>
            <a:endParaRPr lang="en-GB" sz="1200" b="1" dirty="0" smtClean="0">
              <a:solidFill>
                <a:schemeClr val="tx1"/>
              </a:solidFill>
              <a:latin typeface="SassoonPrimaryInfant" pitchFamily="2" charset="0"/>
            </a:endParaRPr>
          </a:p>
          <a:p>
            <a:endParaRPr lang="en-GB" sz="1200" b="1" dirty="0">
              <a:solidFill>
                <a:schemeClr val="tx1"/>
              </a:solidFill>
              <a:latin typeface="SassoonPrimaryInfant" pitchFamily="2" charset="0"/>
            </a:endParaRPr>
          </a:p>
          <a:p>
            <a:r>
              <a:rPr lang="en-GB" sz="1200" dirty="0" smtClean="0">
                <a:solidFill>
                  <a:schemeClr val="tx1"/>
                </a:solidFill>
                <a:latin typeface="SassoonPrimaryInfant" pitchFamily="2" charset="0"/>
              </a:rPr>
              <a:t>Children at the expected level of development will:</a:t>
            </a:r>
          </a:p>
          <a:p>
            <a:pPr marL="171450" indent="-171450">
              <a:buFontTx/>
              <a:buChar char="-"/>
            </a:pPr>
            <a:r>
              <a:rPr lang="en-GB" sz="1200" dirty="0" smtClean="0">
                <a:solidFill>
                  <a:schemeClr val="tx1"/>
                </a:solidFill>
                <a:latin typeface="SassoonPrimaryInfant" pitchFamily="2" charset="0"/>
              </a:rPr>
              <a:t>Safely use and explore a variety of materials, tools and techniques, experimenting with colour, design, texture, form and function;</a:t>
            </a:r>
          </a:p>
          <a:p>
            <a:pPr marL="171450" indent="-171450">
              <a:buFontTx/>
              <a:buChar char="-"/>
            </a:pPr>
            <a:r>
              <a:rPr lang="en-GB" sz="1200" dirty="0" smtClean="0">
                <a:solidFill>
                  <a:schemeClr val="tx1"/>
                </a:solidFill>
                <a:latin typeface="SassoonPrimaryInfant" pitchFamily="2" charset="0"/>
              </a:rPr>
              <a:t>Share their creations, explaining the process they have used;</a:t>
            </a:r>
          </a:p>
          <a:p>
            <a:pPr marL="171450" indent="-171450">
              <a:buFontTx/>
              <a:buChar char="-"/>
            </a:pPr>
            <a:r>
              <a:rPr lang="en-GB" sz="1200" dirty="0" smtClean="0">
                <a:solidFill>
                  <a:schemeClr val="tx1"/>
                </a:solidFill>
                <a:latin typeface="SassoonPrimaryInfant" pitchFamily="2" charset="0"/>
              </a:rPr>
              <a:t>Make use of props and materials when role playing characters in narratives and stories.</a:t>
            </a:r>
          </a:p>
          <a:p>
            <a:pPr marL="171450" indent="-171450">
              <a:buFontTx/>
              <a:buChar char="-"/>
            </a:pPr>
            <a:endParaRPr lang="en-GB" sz="1200" dirty="0">
              <a:solidFill>
                <a:schemeClr val="tx1"/>
              </a:solidFill>
              <a:latin typeface="SassoonPrimaryInfant" pitchFamily="2" charset="0"/>
            </a:endParaRPr>
          </a:p>
          <a:p>
            <a:pPr lvl="0"/>
            <a:r>
              <a:rPr lang="en-GB" sz="1200" b="1" dirty="0">
                <a:solidFill>
                  <a:prstClr val="black"/>
                </a:solidFill>
                <a:latin typeface="SassoonPrimaryInfant" pitchFamily="2" charset="0"/>
              </a:rPr>
              <a:t>ELG: </a:t>
            </a:r>
            <a:r>
              <a:rPr lang="en-GB" sz="1200" b="1" dirty="0" smtClean="0">
                <a:solidFill>
                  <a:prstClr val="black"/>
                </a:solidFill>
                <a:latin typeface="SassoonPrimaryInfant" pitchFamily="2" charset="0"/>
              </a:rPr>
              <a:t>Being Imaginative and Expressive</a:t>
            </a:r>
            <a:endParaRPr lang="en-GB" sz="1200" b="1" dirty="0">
              <a:solidFill>
                <a:prstClr val="black"/>
              </a:solidFill>
              <a:latin typeface="SassoonPrimaryInfant" pitchFamily="2" charset="0"/>
            </a:endParaRPr>
          </a:p>
          <a:p>
            <a:pPr lvl="0"/>
            <a:endParaRPr lang="en-GB" sz="1200" b="1" dirty="0">
              <a:solidFill>
                <a:prstClr val="black"/>
              </a:solidFill>
              <a:latin typeface="SassoonPrimaryInfant" pitchFamily="2" charset="0"/>
            </a:endParaRPr>
          </a:p>
          <a:p>
            <a:pPr lvl="0"/>
            <a:r>
              <a:rPr lang="en-GB" sz="1200" dirty="0">
                <a:solidFill>
                  <a:prstClr val="black"/>
                </a:solidFill>
                <a:latin typeface="SassoonPrimaryInfant" pitchFamily="2" charset="0"/>
              </a:rPr>
              <a:t>Children at the expected level of development will:</a:t>
            </a:r>
          </a:p>
          <a:p>
            <a:pPr marL="171450" lvl="0" indent="-171450">
              <a:buFontTx/>
              <a:buChar char="-"/>
            </a:pPr>
            <a:r>
              <a:rPr lang="en-GB" sz="1200" dirty="0" smtClean="0">
                <a:solidFill>
                  <a:prstClr val="black"/>
                </a:solidFill>
                <a:latin typeface="SassoonPrimaryInfant" pitchFamily="2" charset="0"/>
              </a:rPr>
              <a:t>Invent, adapt and recount narratives and stories with peers and their teacher;</a:t>
            </a:r>
          </a:p>
          <a:p>
            <a:pPr marL="171450" lvl="0" indent="-171450">
              <a:buFontTx/>
              <a:buChar char="-"/>
            </a:pPr>
            <a:r>
              <a:rPr lang="en-GB" sz="1200" dirty="0" smtClean="0">
                <a:solidFill>
                  <a:prstClr val="black"/>
                </a:solidFill>
                <a:latin typeface="SassoonPrimaryInfant" pitchFamily="2" charset="0"/>
              </a:rPr>
              <a:t>Sing a range of well-known nursery rhymes and songs; Perform songs, rhymes, poems and stories with others, and - when appropriate – try to move in time with music.</a:t>
            </a:r>
            <a:endParaRPr lang="en-GB" sz="1400" dirty="0" smtClean="0">
              <a:solidFill>
                <a:schemeClr val="tx1"/>
              </a:solidFill>
              <a:latin typeface="SassoonPrimaryInfant" pitchFamily="2" charset="0"/>
            </a:endParaRPr>
          </a:p>
        </p:txBody>
      </p:sp>
      <p:sp>
        <p:nvSpPr>
          <p:cNvPr id="6" name="Title 1"/>
          <p:cNvSpPr txBox="1">
            <a:spLocks/>
          </p:cNvSpPr>
          <p:nvPr/>
        </p:nvSpPr>
        <p:spPr>
          <a:xfrm>
            <a:off x="8380393" y="51034"/>
            <a:ext cx="3712729" cy="60590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smtClean="0">
                <a:solidFill>
                  <a:srgbClr val="FF66CC"/>
                </a:solidFill>
                <a:latin typeface="Coves" panose="02000500000000000000" pitchFamily="2" charset="0"/>
              </a:rPr>
              <a:t>What does it look like at </a:t>
            </a:r>
            <a:r>
              <a:rPr lang="en-GB" sz="2000" dirty="0" err="1" smtClean="0">
                <a:solidFill>
                  <a:srgbClr val="FF66CC"/>
                </a:solidFill>
                <a:latin typeface="Coves" panose="02000500000000000000" pitchFamily="2" charset="0"/>
              </a:rPr>
              <a:t>Cliffe</a:t>
            </a:r>
            <a:r>
              <a:rPr lang="en-GB" sz="2000" dirty="0" smtClean="0">
                <a:solidFill>
                  <a:srgbClr val="FF66CC"/>
                </a:solidFill>
                <a:latin typeface="Coves" panose="02000500000000000000" pitchFamily="2" charset="0"/>
              </a:rPr>
              <a:t> VC Primary School?</a:t>
            </a:r>
            <a:endParaRPr lang="en-GB" sz="2000" dirty="0">
              <a:solidFill>
                <a:srgbClr val="FF66CC"/>
              </a:solidFill>
              <a:latin typeface="Coves" panose="02000500000000000000" pitchFamily="2" charset="0"/>
            </a:endParaRPr>
          </a:p>
        </p:txBody>
      </p:sp>
      <p:sp>
        <p:nvSpPr>
          <p:cNvPr id="7" name="Rounded Rectangle 6"/>
          <p:cNvSpPr/>
          <p:nvPr/>
        </p:nvSpPr>
        <p:spPr>
          <a:xfrm>
            <a:off x="292769" y="525064"/>
            <a:ext cx="7972926" cy="6116368"/>
          </a:xfrm>
          <a:prstGeom prst="roundRect">
            <a:avLst>
              <a:gd name="adj" fmla="val 0"/>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Teach children to develop their colour-mixing techniques to enable them to match the colours they see and want to represent, with step-by-step guidance when appropriate. Teach children the primary colours and share artist’s work to discuss.</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Provide opportunities to work together to develop and realise creative ideas.</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Provide children with a range of materials for children to construct with. Encourage them to think about and discuss what they want to make. Discuss problems and how they might be solved as they arise. Reflect with children on how they have achieved their aims.</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Transient art area for children to see that art can be flexible and manipulated. Encourage children to take photos of their creations using the iPads.</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Use colour and pattern to express their mood.</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Teach children different techniques for joining materials, such as how to use sticky tape and glue</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Provide a range of materials and tools, and teach them to use them with care and precision. Promote independence, taking care not to introduce too many new things at once.</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Encourage children to notice features in the natural world. Help them to define colours, shapes, textures and smells in their own words. Discuss children’s responses to what they see.</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Give children an insight into new musical worlds. Introduce them to different kinds of music from across the globe, including traditional and folk music from Britain.</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Invite musicians in to play music to the children, and talk about it.</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Encourage children to listen attentively to music and also to use music to express themselves through dance or art. Discuss changes/ patterns as music develops.</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Sing in a group or on their own, increasingly matching the pitch and following the melody.</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Daily singing session, covering a range of songs, including nursery rhymes.</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Use of songs for different transitions during the day, such as lunch/home time. Use of songs in other areas of learning, </a:t>
            </a:r>
            <a:r>
              <a:rPr lang="en-GB" sz="1150" dirty="0" err="1" smtClean="0">
                <a:solidFill>
                  <a:schemeClr val="tx1">
                    <a:lumMod val="65000"/>
                    <a:lumOff val="35000"/>
                  </a:schemeClr>
                </a:solidFill>
                <a:latin typeface="SassoonPrimaryInfant" pitchFamily="2" charset="0"/>
              </a:rPr>
              <a:t>e.g</a:t>
            </a:r>
            <a:r>
              <a:rPr lang="en-GB" sz="1150" dirty="0" smtClean="0">
                <a:solidFill>
                  <a:schemeClr val="tx1">
                    <a:lumMod val="65000"/>
                    <a:lumOff val="35000"/>
                  </a:schemeClr>
                </a:solidFill>
                <a:latin typeface="SassoonPrimaryInfant" pitchFamily="2" charset="0"/>
              </a:rPr>
              <a:t> maths.</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Encourage children to keep to a steady beat, this may be whilst singing and tapping their knees, dancing to music, or making their own music with instruments and sound makers.</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Play movement and listening games that use different sounds for different movements, Model how to tap rhythms to accompany words.</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Play music with a pulse for children to move in time with and encourage them to respond. Encourage children to create their own music.</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Regular opportunities to replicate choreographed dances using </a:t>
            </a:r>
            <a:r>
              <a:rPr lang="en-GB" sz="1150" dirty="0" err="1" smtClean="0">
                <a:solidFill>
                  <a:schemeClr val="tx1">
                    <a:lumMod val="65000"/>
                    <a:lumOff val="35000"/>
                  </a:schemeClr>
                </a:solidFill>
                <a:latin typeface="SassoonPrimaryInfant" pitchFamily="2" charset="0"/>
              </a:rPr>
              <a:t>GoNoodle</a:t>
            </a:r>
            <a:r>
              <a:rPr lang="en-GB" sz="1150" dirty="0" smtClean="0">
                <a:solidFill>
                  <a:schemeClr val="tx1">
                    <a:lumMod val="65000"/>
                    <a:lumOff val="35000"/>
                  </a:schemeClr>
                </a:solidFill>
                <a:latin typeface="SassoonPrimaryInfant" pitchFamily="2" charset="0"/>
              </a:rPr>
              <a:t> and </a:t>
            </a:r>
            <a:r>
              <a:rPr lang="en-GB" sz="1150" dirty="0" err="1" smtClean="0">
                <a:solidFill>
                  <a:schemeClr val="tx1">
                    <a:lumMod val="65000"/>
                    <a:lumOff val="35000"/>
                  </a:schemeClr>
                </a:solidFill>
                <a:latin typeface="SassoonPrimaryInfant" pitchFamily="2" charset="0"/>
              </a:rPr>
              <a:t>Kidzbop</a:t>
            </a:r>
            <a:r>
              <a:rPr lang="en-GB" sz="1150" dirty="0" smtClean="0">
                <a:solidFill>
                  <a:schemeClr val="tx1">
                    <a:lumMod val="65000"/>
                    <a:lumOff val="35000"/>
                  </a:schemeClr>
                </a:solidFill>
                <a:latin typeface="SassoonPrimaryInfant" pitchFamily="2" charset="0"/>
              </a:rPr>
              <a:t> online resources</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Visit to the theatre to see a pantomime</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Provide related costumes and props for children to incorporate into their pretend play.</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Provide a wide range of props for play which encourage imagination</a:t>
            </a:r>
          </a:p>
          <a:p>
            <a:pPr marL="285750" indent="-285750">
              <a:buFont typeface="Arial" panose="020B0604020202020204" pitchFamily="34" charset="0"/>
              <a:buChar char="•"/>
            </a:pPr>
            <a:r>
              <a:rPr lang="en-GB" sz="1150" dirty="0" smtClean="0">
                <a:solidFill>
                  <a:schemeClr val="tx1">
                    <a:lumMod val="65000"/>
                    <a:lumOff val="35000"/>
                  </a:schemeClr>
                </a:solidFill>
                <a:latin typeface="SassoonPrimaryInfant" pitchFamily="2" charset="0"/>
              </a:rPr>
              <a:t>Take part the Nativity performance and class assembly performance.</a:t>
            </a:r>
          </a:p>
        </p:txBody>
      </p:sp>
      <p:pic>
        <p:nvPicPr>
          <p:cNvPr id="3" name="Picture 2"/>
          <p:cNvPicPr>
            <a:picLocks noChangeAspect="1"/>
          </p:cNvPicPr>
          <p:nvPr/>
        </p:nvPicPr>
        <p:blipFill>
          <a:blip r:embed="rId2"/>
          <a:stretch>
            <a:fillRect/>
          </a:stretch>
        </p:blipFill>
        <p:spPr>
          <a:xfrm>
            <a:off x="8380393" y="668026"/>
            <a:ext cx="2079900" cy="1559926"/>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10526017" y="616992"/>
            <a:ext cx="1264929" cy="1697047"/>
          </a:xfrm>
          <a:prstGeom prst="rect">
            <a:avLst/>
          </a:prstGeom>
          <a:ln>
            <a:noFill/>
          </a:ln>
          <a:effectLst>
            <a:softEdge rad="112500"/>
          </a:effectLst>
        </p:spPr>
      </p:pic>
    </p:spTree>
    <p:extLst>
      <p:ext uri="{BB962C8B-B14F-4D97-AF65-F5344CB8AC3E}">
        <p14:creationId xmlns:p14="http://schemas.microsoft.com/office/powerpoint/2010/main" val="4144317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52400"/>
            <a:ext cx="10515600" cy="966788"/>
          </a:xfrm>
        </p:spPr>
        <p:txBody>
          <a:bodyPr/>
          <a:lstStyle/>
          <a:p>
            <a:pPr algn="ctr"/>
            <a:r>
              <a:rPr lang="en-GB" dirty="0" smtClean="0">
                <a:solidFill>
                  <a:srgbClr val="FF66CC"/>
                </a:solidFill>
                <a:latin typeface="Coves" panose="02000500000000000000" pitchFamily="2" charset="0"/>
              </a:rPr>
              <a:t>Working With Parents</a:t>
            </a:r>
            <a:endParaRPr lang="en-GB" dirty="0">
              <a:solidFill>
                <a:srgbClr val="FF66CC"/>
              </a:solidFill>
              <a:latin typeface="Coves" panose="02000500000000000000" pitchFamily="2" charset="0"/>
            </a:endParaRPr>
          </a:p>
        </p:txBody>
      </p:sp>
      <p:sp>
        <p:nvSpPr>
          <p:cNvPr id="4" name="Rounded Rectangle 3"/>
          <p:cNvSpPr/>
          <p:nvPr/>
        </p:nvSpPr>
        <p:spPr>
          <a:xfrm>
            <a:off x="323849" y="1314450"/>
            <a:ext cx="7075571" cy="5298394"/>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dirty="0" smtClean="0">
                <a:solidFill>
                  <a:schemeClr val="tx1"/>
                </a:solidFill>
                <a:latin typeface="SassoonPrimaryInfant" pitchFamily="2" charset="0"/>
              </a:rPr>
              <a:t>Working in Partnership with Parents</a:t>
            </a:r>
            <a:endParaRPr lang="en-GB" b="1" u="sng" dirty="0" smtClean="0">
              <a:solidFill>
                <a:schemeClr val="tx1"/>
              </a:solidFill>
              <a:latin typeface="SassoonPrimaryInfant" pitchFamily="2" charset="0"/>
            </a:endParaRPr>
          </a:p>
          <a:p>
            <a:endParaRPr lang="en-GB" sz="1400" dirty="0" smtClean="0">
              <a:solidFill>
                <a:schemeClr val="tx1"/>
              </a:solidFill>
              <a:latin typeface="SassoonPrimaryInfant" pitchFamily="2" charset="0"/>
            </a:endParaRPr>
          </a:p>
          <a:p>
            <a:r>
              <a:rPr lang="en-GB" sz="1400" dirty="0" smtClean="0">
                <a:solidFill>
                  <a:schemeClr val="tx1"/>
                </a:solidFill>
                <a:latin typeface="SassoonPrimaryInfant" pitchFamily="2" charset="0"/>
              </a:rPr>
              <a:t>We value the contribution that our parents and carers make to their child’s learning and take every opportunity for parents to complete an ‘Marvellous Me’ document as children start school and give parents online access to Seesaw. We encourage parents to add observations and contributions from home so that we can gain a wider view of their child. In the Autumn and Spring terms, we hold parents’ consultations and in the Summer term, we send home detailed reports.</a:t>
            </a:r>
          </a:p>
          <a:p>
            <a:endParaRPr lang="en-GB" sz="1400" dirty="0">
              <a:solidFill>
                <a:schemeClr val="tx1"/>
              </a:solidFill>
              <a:latin typeface="SassoonPrimaryInfant" pitchFamily="2" charset="0"/>
            </a:endParaRPr>
          </a:p>
          <a:p>
            <a:r>
              <a:rPr lang="en-GB" sz="1400" dirty="0" smtClean="0">
                <a:solidFill>
                  <a:schemeClr val="tx1"/>
                </a:solidFill>
                <a:latin typeface="SassoonPrimaryInfant" pitchFamily="2" charset="0"/>
              </a:rPr>
              <a:t>The children take reading and library books home to share, along with a home/school journal which parents’ carers are asked to write in every time they read with their children also make and upload videos to Seesaw alongside phonics learning in school to help parents in supporting their child at home. Seesaw is used to record children’s ‘wow’ moments in the classroom and share with parents, as well as daily correspondence and for parents to ensure that they are up to date with current learning and activities taking place. We also send out a weekly overview of learning as part of the whole school newsletter which is emailed out to parents each week. </a:t>
            </a:r>
          </a:p>
          <a:p>
            <a:endParaRPr lang="en-GB" sz="1400" dirty="0">
              <a:solidFill>
                <a:schemeClr val="tx1"/>
              </a:solidFill>
              <a:latin typeface="SassoonPrimaryInfant" pitchFamily="2" charset="0"/>
            </a:endParaRPr>
          </a:p>
          <a:p>
            <a:r>
              <a:rPr lang="en-GB" sz="1400" dirty="0" smtClean="0">
                <a:solidFill>
                  <a:schemeClr val="tx1"/>
                </a:solidFill>
                <a:latin typeface="SassoonPrimaryInfant" pitchFamily="2" charset="0"/>
              </a:rPr>
              <a:t>We offer a regular ‘Stay and Play’ session for parents to enable them to feel part of their child’s school life, have a first hand experience of the classrooms, resources and activities, and share learning with their own child in the setting.</a:t>
            </a:r>
          </a:p>
          <a:p>
            <a:endParaRPr lang="en-GB" sz="1400" dirty="0">
              <a:solidFill>
                <a:schemeClr val="tx1"/>
              </a:solidFill>
              <a:latin typeface="SassoonPrimaryInfant" pitchFamily="2" charset="0"/>
            </a:endParaRPr>
          </a:p>
          <a:p>
            <a:endParaRPr lang="en-GB" sz="1400" dirty="0">
              <a:solidFill>
                <a:schemeClr val="tx1"/>
              </a:solidFill>
              <a:latin typeface="SassoonPrimaryInfant" pitchFamily="2" charset="0"/>
            </a:endParaRPr>
          </a:p>
        </p:txBody>
      </p:sp>
      <p:sp>
        <p:nvSpPr>
          <p:cNvPr id="5" name="Rounded Rectangle 4"/>
          <p:cNvSpPr/>
          <p:nvPr/>
        </p:nvSpPr>
        <p:spPr>
          <a:xfrm>
            <a:off x="8085220" y="1119187"/>
            <a:ext cx="3763879" cy="5493657"/>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dirty="0" smtClean="0">
                <a:solidFill>
                  <a:schemeClr val="tx1"/>
                </a:solidFill>
                <a:latin typeface="SassoonPrimaryInfant" pitchFamily="2" charset="0"/>
              </a:rPr>
              <a:t>Community Links and the Wider World</a:t>
            </a:r>
            <a:endParaRPr lang="en-GB" b="1" u="sng" dirty="0" smtClean="0">
              <a:solidFill>
                <a:schemeClr val="tx1"/>
              </a:solidFill>
              <a:latin typeface="SassoonPrimaryInfant" pitchFamily="2" charset="0"/>
            </a:endParaRPr>
          </a:p>
          <a:p>
            <a:pPr algn="ctr"/>
            <a:endParaRPr lang="en-GB" sz="1400" b="1" u="sng" dirty="0">
              <a:solidFill>
                <a:schemeClr val="tx1"/>
              </a:solidFill>
              <a:latin typeface="SassoonPrimaryInfant" pitchFamily="2" charset="0"/>
            </a:endParaRPr>
          </a:p>
          <a:p>
            <a:r>
              <a:rPr lang="en-GB" sz="1600" dirty="0" smtClean="0">
                <a:solidFill>
                  <a:schemeClr val="tx1"/>
                </a:solidFill>
                <a:latin typeface="SassoonPrimaryInfant" pitchFamily="2" charset="0"/>
              </a:rPr>
              <a:t>Over the year, we arrange visits from members of the local community to support our topic work. We also arrange trips within the local community, for example visiting the library, the village amenities or the local church.</a:t>
            </a:r>
          </a:p>
          <a:p>
            <a:endParaRPr lang="en-GB" sz="1600" dirty="0">
              <a:solidFill>
                <a:schemeClr val="tx1"/>
              </a:solidFill>
              <a:latin typeface="SassoonPrimaryInfant" pitchFamily="2" charset="0"/>
            </a:endParaRPr>
          </a:p>
          <a:p>
            <a:r>
              <a:rPr lang="en-GB" sz="1600" dirty="0" smtClean="0">
                <a:solidFill>
                  <a:schemeClr val="tx1"/>
                </a:solidFill>
                <a:latin typeface="SassoonPrimaryInfant" pitchFamily="2" charset="0"/>
              </a:rPr>
              <a:t>Film clips, non-fiction texts and artefacts are also used to introduce new concepts in real-life contexts. We aim to develop the children’s awareness of other cultures by exploring different countries and celebrations through our RE lessons.</a:t>
            </a:r>
            <a:endParaRPr lang="en-GB" sz="1600" dirty="0">
              <a:solidFill>
                <a:schemeClr val="tx1"/>
              </a:solidFill>
              <a:latin typeface="SassoonPrimaryInfant" pitchFamily="2" charset="0"/>
            </a:endParaRPr>
          </a:p>
        </p:txBody>
      </p:sp>
      <p:pic>
        <p:nvPicPr>
          <p:cNvPr id="3" name="Picture 2"/>
          <p:cNvPicPr>
            <a:picLocks noChangeAspect="1"/>
          </p:cNvPicPr>
          <p:nvPr/>
        </p:nvPicPr>
        <p:blipFill>
          <a:blip r:embed="rId2"/>
          <a:stretch>
            <a:fillRect/>
          </a:stretch>
        </p:blipFill>
        <p:spPr>
          <a:xfrm>
            <a:off x="800100" y="152400"/>
            <a:ext cx="1618247" cy="929399"/>
          </a:xfrm>
          <a:prstGeom prst="rect">
            <a:avLst/>
          </a:prstGeom>
        </p:spPr>
      </p:pic>
    </p:spTree>
    <p:extLst>
      <p:ext uri="{BB962C8B-B14F-4D97-AF65-F5344CB8AC3E}">
        <p14:creationId xmlns:p14="http://schemas.microsoft.com/office/powerpoint/2010/main" val="2920593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231" y="914400"/>
            <a:ext cx="5955631" cy="5073451"/>
          </a:xfrm>
          <a:ln w="127000" cmpd="thinThick">
            <a:solidFill>
              <a:schemeClr val="accent3">
                <a:lumMod val="75000"/>
              </a:schemeClr>
            </a:solidFill>
          </a:ln>
        </p:spPr>
        <p:txBody>
          <a:bodyPr>
            <a:noAutofit/>
          </a:bodyPr>
          <a:lstStyle/>
          <a:p>
            <a:pPr algn="l"/>
            <a:r>
              <a:rPr lang="en-GB" sz="1600" b="1" u="sng" dirty="0" smtClean="0">
                <a:latin typeface="SassoonPrimaryInfant" pitchFamily="2" charset="0"/>
              </a:rPr>
              <a:t>Observation and Assessment</a:t>
            </a:r>
            <a:r>
              <a:rPr lang="en-GB" sz="1400" b="1" dirty="0" smtClean="0">
                <a:latin typeface="SassoonPrimaryInfant" pitchFamily="2" charset="0"/>
              </a:rPr>
              <a:t/>
            </a:r>
            <a:br>
              <a:rPr lang="en-GB" sz="1400" b="1" dirty="0" smtClean="0">
                <a:latin typeface="SassoonPrimaryInfant" pitchFamily="2" charset="0"/>
              </a:rPr>
            </a:br>
            <a:r>
              <a:rPr lang="en-GB" sz="1400" b="1" dirty="0">
                <a:latin typeface="SassoonPrimaryInfant" pitchFamily="2" charset="0"/>
              </a:rPr>
              <a:t/>
            </a:r>
            <a:br>
              <a:rPr lang="en-GB" sz="1400" b="1" dirty="0">
                <a:latin typeface="SassoonPrimaryInfant" pitchFamily="2" charset="0"/>
              </a:rPr>
            </a:br>
            <a:r>
              <a:rPr lang="en-GB" sz="1400" dirty="0" smtClean="0">
                <a:latin typeface="SassoonPrimaryInfant" pitchFamily="2" charset="0"/>
              </a:rPr>
              <a:t>In Reception, the team use a range of strategies to gather information about the children’s learning and development. We use observations as our main form of assessment, and ‘wow’ moments are recorded in a learning journal online called ‘Seesaw’. Seesaw is a secure online journal which builds on children’s experiences during their time with us. It enables parents to view work from school and see how their child is doing online. Parents can share pictures/ videos with school in order to inform our planning and assessments of children. Seesaw information is stored on a secure server which is monitored closely, and the software can be accessed from a desktop PC or via smartphone app for Android and Apple devices. Keeping children safe online is extremely important to us at </a:t>
            </a:r>
            <a:r>
              <a:rPr lang="en-GB" sz="1400" dirty="0" err="1" smtClean="0">
                <a:latin typeface="SassoonPrimaryInfant" pitchFamily="2" charset="0"/>
              </a:rPr>
              <a:t>Cliffe</a:t>
            </a:r>
            <a:r>
              <a:rPr lang="en-GB" sz="1400" dirty="0" smtClean="0">
                <a:latin typeface="SassoonPrimaryInfant" pitchFamily="2" charset="0"/>
              </a:rPr>
              <a:t> VC Primary School, therefore we ask parents to sign an agreement and other information to show that they understand and agree with our guidelines whilst using Seesaw.</a:t>
            </a:r>
            <a:br>
              <a:rPr lang="en-GB" sz="1400" dirty="0" smtClean="0">
                <a:latin typeface="SassoonPrimaryInfant" pitchFamily="2" charset="0"/>
              </a:rPr>
            </a:br>
            <a:r>
              <a:rPr lang="en-GB" sz="1400" dirty="0">
                <a:latin typeface="SassoonPrimaryInfant" pitchFamily="2" charset="0"/>
              </a:rPr>
              <a:t/>
            </a:r>
            <a:br>
              <a:rPr lang="en-GB" sz="1400" dirty="0">
                <a:latin typeface="SassoonPrimaryInfant" pitchFamily="2" charset="0"/>
              </a:rPr>
            </a:br>
            <a:r>
              <a:rPr lang="en-GB" sz="1400" dirty="0" smtClean="0">
                <a:latin typeface="SassoonPrimaryInfant" pitchFamily="2" charset="0"/>
              </a:rPr>
              <a:t>The children’s learning is monitored and sometimes observed through photographs, notes and videos. Some literacy or maths may be recorded in files or on display in the classroom. Staff constantly use their professional judgement to decide what a child is achieving and what they need to do next. The staff watch the children interacting through their play and learning, we model and guide to support the children and assess the children using the non-statutory framework ‘Development Matters 2021’. Observations are completed individually and in groups by all team members.</a:t>
            </a:r>
            <a:r>
              <a:rPr lang="en-GB" sz="1600" dirty="0" smtClean="0">
                <a:latin typeface="+mn-lt"/>
              </a:rPr>
              <a:t/>
            </a:r>
            <a:br>
              <a:rPr lang="en-GB" sz="1600" dirty="0" smtClean="0">
                <a:latin typeface="+mn-lt"/>
              </a:rPr>
            </a:br>
            <a:endParaRPr lang="en-GB" sz="1600" b="1" dirty="0">
              <a:latin typeface="+mn-lt"/>
            </a:endParaRPr>
          </a:p>
        </p:txBody>
      </p:sp>
      <p:sp>
        <p:nvSpPr>
          <p:cNvPr id="3" name="Subtitle 2"/>
          <p:cNvSpPr>
            <a:spLocks noGrp="1"/>
          </p:cNvSpPr>
          <p:nvPr>
            <p:ph type="subTitle" idx="1"/>
          </p:nvPr>
        </p:nvSpPr>
        <p:spPr>
          <a:xfrm>
            <a:off x="6665495" y="914400"/>
            <a:ext cx="4890565" cy="5073451"/>
          </a:xfrm>
          <a:ln w="76200" cmpd="sng">
            <a:solidFill>
              <a:schemeClr val="accent3">
                <a:lumMod val="75000"/>
              </a:schemeClr>
            </a:solidFill>
          </a:ln>
        </p:spPr>
        <p:txBody>
          <a:bodyPr>
            <a:normAutofit lnSpcReduction="10000"/>
          </a:bodyPr>
          <a:lstStyle/>
          <a:p>
            <a:pPr algn="l"/>
            <a:endParaRPr lang="en-GB" sz="1600" dirty="0" smtClean="0"/>
          </a:p>
          <a:p>
            <a:pPr algn="l"/>
            <a:r>
              <a:rPr lang="en-GB" sz="1400" dirty="0" smtClean="0">
                <a:latin typeface="SassoonPrimaryInfant" pitchFamily="2" charset="0"/>
              </a:rPr>
              <a:t>During the first few weeks of the Autumn term, the class teacher completes a baseline assessment on each child to decide which band of ‘Development Matters’ they are working within in each area of the curriculum. We check the preceding age band (3-4 years) and record any gaps that the children my have and monitor who is not on track for these specific skills. This allows learning opportunities to be pitched appropriately and as well as providing a baseline of the children’s attainment. This information is closely monitored to ensure that all children are making good progress.</a:t>
            </a:r>
            <a:endParaRPr lang="en-GB" sz="1400" dirty="0">
              <a:latin typeface="SassoonPrimaryInfant" pitchFamily="2" charset="0"/>
            </a:endParaRPr>
          </a:p>
          <a:p>
            <a:pPr algn="l"/>
            <a:r>
              <a:rPr lang="en-GB" sz="1400" dirty="0" smtClean="0">
                <a:latin typeface="SassoonPrimaryInfant" pitchFamily="2" charset="0"/>
              </a:rPr>
              <a:t>Towards the end of each half term, the class teacher uses Seesaw and teacher assessments to record how well the children are progressing in each area of the curriculum and which areas we need to work on next. Tracking progress half termly enables staff to monitor the progress the children are making in all areas and check the coverage of all areas of the curriculum. In the summer term, the class teacher reviews the ELGs in the EYFS Profile to decide whether each child is working at the expected levels or below. Judgements against the ELGs are based on observations, evidence in files and discussions with all staff involved with the child. The results of the Profile are shared with parents and carers vis a report. The EYFS profile results are reported to the local authority, who monitor and moderate the judgements made.</a:t>
            </a:r>
            <a:endParaRPr lang="en-GB" sz="1400" dirty="0">
              <a:latin typeface="SassoonPrimaryInfant" pitchFamily="2" charset="0"/>
            </a:endParaRPr>
          </a:p>
        </p:txBody>
      </p:sp>
      <p:sp>
        <p:nvSpPr>
          <p:cNvPr id="4" name="Title 1"/>
          <p:cNvSpPr txBox="1">
            <a:spLocks/>
          </p:cNvSpPr>
          <p:nvPr/>
        </p:nvSpPr>
        <p:spPr>
          <a:xfrm>
            <a:off x="814436" y="160420"/>
            <a:ext cx="10085696" cy="599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400" b="1" dirty="0" smtClean="0">
                <a:solidFill>
                  <a:srgbClr val="FF66CC"/>
                </a:solidFill>
                <a:latin typeface="Coves" panose="02000500000000000000" pitchFamily="2" charset="0"/>
                <a:cs typeface="Arial" panose="020B0604020202020204" pitchFamily="34" charset="0"/>
              </a:rPr>
              <a:t>Assessment</a:t>
            </a:r>
            <a:endParaRPr lang="en-GB" sz="3400" dirty="0">
              <a:latin typeface="Coves" panose="02000500000000000000" pitchFamily="2" charset="0"/>
            </a:endParaRPr>
          </a:p>
        </p:txBody>
      </p:sp>
    </p:spTree>
    <p:extLst>
      <p:ext uri="{BB962C8B-B14F-4D97-AF65-F5344CB8AC3E}">
        <p14:creationId xmlns:p14="http://schemas.microsoft.com/office/powerpoint/2010/main" val="127449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75748" y="2502568"/>
            <a:ext cx="3308684" cy="166035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FF66CC"/>
                </a:solidFill>
                <a:latin typeface="Coves" panose="02000500000000000000" pitchFamily="2" charset="0"/>
              </a:rPr>
              <a:t>Communication &amp; Language</a:t>
            </a:r>
            <a:endParaRPr lang="en-GB" sz="3200" dirty="0"/>
          </a:p>
        </p:txBody>
      </p:sp>
      <p:sp>
        <p:nvSpPr>
          <p:cNvPr id="3" name="Rounded Rectangle 2"/>
          <p:cNvSpPr/>
          <p:nvPr/>
        </p:nvSpPr>
        <p:spPr>
          <a:xfrm>
            <a:off x="5494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Daily story time</a:t>
            </a:r>
          </a:p>
          <a:p>
            <a:pPr algn="ctr"/>
            <a:r>
              <a:rPr lang="en-GB" dirty="0" smtClean="0">
                <a:solidFill>
                  <a:schemeClr val="tx1">
                    <a:lumMod val="85000"/>
                    <a:lumOff val="15000"/>
                  </a:schemeClr>
                </a:solidFill>
                <a:latin typeface="SassoonPrimaryInfant" pitchFamily="2" charset="0"/>
              </a:rPr>
              <a:t>Sharing books throughout provision</a:t>
            </a:r>
            <a:endParaRPr lang="en-GB" dirty="0">
              <a:solidFill>
                <a:schemeClr val="tx1">
                  <a:lumMod val="85000"/>
                  <a:lumOff val="15000"/>
                </a:schemeClr>
              </a:solidFill>
              <a:latin typeface="SassoonPrimaryInfant" pitchFamily="2" charset="0"/>
            </a:endParaRPr>
          </a:p>
        </p:txBody>
      </p:sp>
      <p:sp>
        <p:nvSpPr>
          <p:cNvPr id="5" name="Rounded Rectangle 4"/>
          <p:cNvSpPr/>
          <p:nvPr/>
        </p:nvSpPr>
        <p:spPr>
          <a:xfrm>
            <a:off x="34450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Extend children’s vocabulary, explaining unfamiliar words and concepts</a:t>
            </a:r>
            <a:endParaRPr lang="en-GB" dirty="0">
              <a:solidFill>
                <a:schemeClr val="tx1">
                  <a:lumMod val="85000"/>
                  <a:lumOff val="15000"/>
                </a:schemeClr>
              </a:solidFill>
              <a:latin typeface="SassoonPrimaryInfant" pitchFamily="2" charset="0"/>
            </a:endParaRPr>
          </a:p>
        </p:txBody>
      </p:sp>
      <p:sp>
        <p:nvSpPr>
          <p:cNvPr id="6" name="Rounded Rectangle 5"/>
          <p:cNvSpPr/>
          <p:nvPr/>
        </p:nvSpPr>
        <p:spPr>
          <a:xfrm>
            <a:off x="63406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High-quality picture books</a:t>
            </a:r>
          </a:p>
          <a:p>
            <a:pPr algn="ctr"/>
            <a:r>
              <a:rPr lang="en-GB" dirty="0" smtClean="0">
                <a:solidFill>
                  <a:schemeClr val="tx1">
                    <a:lumMod val="85000"/>
                    <a:lumOff val="15000"/>
                  </a:schemeClr>
                </a:solidFill>
                <a:latin typeface="SassoonPrimaryInfant" pitchFamily="2" charset="0"/>
              </a:rPr>
              <a:t>Shared book reading</a:t>
            </a:r>
            <a:endParaRPr lang="en-GB" dirty="0">
              <a:solidFill>
                <a:schemeClr val="tx1">
                  <a:lumMod val="85000"/>
                  <a:lumOff val="15000"/>
                </a:schemeClr>
              </a:solidFill>
              <a:latin typeface="SassoonPrimaryInfant" pitchFamily="2" charset="0"/>
            </a:endParaRPr>
          </a:p>
        </p:txBody>
      </p:sp>
      <p:sp>
        <p:nvSpPr>
          <p:cNvPr id="7" name="Rounded Rectangle 6"/>
          <p:cNvSpPr/>
          <p:nvPr/>
        </p:nvSpPr>
        <p:spPr>
          <a:xfrm>
            <a:off x="92362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Core books, songs and rhymes</a:t>
            </a:r>
            <a:endParaRPr lang="en-GB" dirty="0">
              <a:solidFill>
                <a:schemeClr val="tx1">
                  <a:lumMod val="85000"/>
                  <a:lumOff val="15000"/>
                </a:schemeClr>
              </a:solidFill>
              <a:latin typeface="SassoonPrimaryInfant" pitchFamily="2" charset="0"/>
            </a:endParaRPr>
          </a:p>
        </p:txBody>
      </p:sp>
      <p:sp>
        <p:nvSpPr>
          <p:cNvPr id="8" name="Rounded Rectangle 7"/>
          <p:cNvSpPr/>
          <p:nvPr/>
        </p:nvSpPr>
        <p:spPr>
          <a:xfrm>
            <a:off x="5494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Promote active listening- carpet time, circle time</a:t>
            </a:r>
            <a:endParaRPr lang="en-GB" dirty="0">
              <a:solidFill>
                <a:schemeClr val="tx1">
                  <a:lumMod val="85000"/>
                  <a:lumOff val="15000"/>
                </a:schemeClr>
              </a:solidFill>
              <a:latin typeface="SassoonPrimaryInfant" pitchFamily="2" charset="0"/>
            </a:endParaRPr>
          </a:p>
        </p:txBody>
      </p:sp>
      <p:sp>
        <p:nvSpPr>
          <p:cNvPr id="9" name="Rounded Rectangle 8"/>
          <p:cNvSpPr/>
          <p:nvPr/>
        </p:nvSpPr>
        <p:spPr>
          <a:xfrm>
            <a:off x="34450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Speaking in complete sentences, questioning, narrating</a:t>
            </a:r>
            <a:endParaRPr lang="en-GB" dirty="0">
              <a:solidFill>
                <a:schemeClr val="tx1">
                  <a:lumMod val="85000"/>
                  <a:lumOff val="15000"/>
                </a:schemeClr>
              </a:solidFill>
              <a:latin typeface="SassoonPrimaryInfant" pitchFamily="2" charset="0"/>
            </a:endParaRPr>
          </a:p>
        </p:txBody>
      </p:sp>
      <p:sp>
        <p:nvSpPr>
          <p:cNvPr id="10" name="Rounded Rectangle 9"/>
          <p:cNvSpPr/>
          <p:nvPr/>
        </p:nvSpPr>
        <p:spPr>
          <a:xfrm>
            <a:off x="63406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2">
                    <a:lumMod val="25000"/>
                  </a:schemeClr>
                </a:solidFill>
                <a:latin typeface="SassoonPrimaryInfant" pitchFamily="2" charset="0"/>
              </a:rPr>
              <a:t>Book corner, literacy displays, books through provision</a:t>
            </a:r>
            <a:endParaRPr lang="en-GB" dirty="0">
              <a:solidFill>
                <a:schemeClr val="bg2">
                  <a:lumMod val="25000"/>
                </a:schemeClr>
              </a:solidFill>
              <a:latin typeface="SassoonPrimaryInfant" pitchFamily="2" charset="0"/>
            </a:endParaRPr>
          </a:p>
        </p:txBody>
      </p:sp>
      <p:sp>
        <p:nvSpPr>
          <p:cNvPr id="11" name="Rounded Rectangle 10"/>
          <p:cNvSpPr/>
          <p:nvPr/>
        </p:nvSpPr>
        <p:spPr>
          <a:xfrm>
            <a:off x="92362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Routine songs, rhymes, poems, Storytelling language</a:t>
            </a:r>
            <a:endParaRPr lang="en-GB" dirty="0">
              <a:solidFill>
                <a:schemeClr val="tx1">
                  <a:lumMod val="85000"/>
                  <a:lumOff val="15000"/>
                </a:schemeClr>
              </a:solidFill>
              <a:latin typeface="SassoonPrimaryInfant" pitchFamily="2" charset="0"/>
            </a:endParaRPr>
          </a:p>
        </p:txBody>
      </p:sp>
      <p:sp>
        <p:nvSpPr>
          <p:cNvPr id="12" name="Rounded Rectangle 11"/>
          <p:cNvSpPr/>
          <p:nvPr/>
        </p:nvSpPr>
        <p:spPr>
          <a:xfrm>
            <a:off x="1074823" y="2681036"/>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Small world play, pretend play &amp; outdoor provision</a:t>
            </a:r>
            <a:endParaRPr lang="en-GB" dirty="0">
              <a:solidFill>
                <a:schemeClr val="tx1">
                  <a:lumMod val="85000"/>
                  <a:lumOff val="15000"/>
                </a:schemeClr>
              </a:solidFill>
              <a:latin typeface="SassoonPrimaryInfant" pitchFamily="2" charset="0"/>
            </a:endParaRPr>
          </a:p>
        </p:txBody>
      </p:sp>
      <p:sp>
        <p:nvSpPr>
          <p:cNvPr id="13" name="Rounded Rectangle 12"/>
          <p:cNvSpPr/>
          <p:nvPr/>
        </p:nvSpPr>
        <p:spPr>
          <a:xfrm>
            <a:off x="8726905" y="2681036"/>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Correcting grammar, modelling language, expanding phrases</a:t>
            </a:r>
            <a:endParaRPr lang="en-GB" dirty="0">
              <a:solidFill>
                <a:schemeClr val="tx1">
                  <a:lumMod val="85000"/>
                  <a:lumOff val="15000"/>
                </a:schemeClr>
              </a:solidFill>
              <a:latin typeface="SassoonPrimaryInfant" pitchFamily="2" charset="0"/>
            </a:endParaRPr>
          </a:p>
        </p:txBody>
      </p:sp>
    </p:spTree>
    <p:extLst>
      <p:ext uri="{BB962C8B-B14F-4D97-AF65-F5344CB8AC3E}">
        <p14:creationId xmlns:p14="http://schemas.microsoft.com/office/powerpoint/2010/main" val="50641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75748" y="2502568"/>
            <a:ext cx="3308684" cy="166035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FF66CC"/>
                </a:solidFill>
                <a:latin typeface="Coves" panose="02000500000000000000" pitchFamily="2" charset="0"/>
              </a:rPr>
              <a:t>Personal, Social &amp; Emotional</a:t>
            </a:r>
            <a:endParaRPr lang="en-GB" sz="3200" dirty="0"/>
          </a:p>
        </p:txBody>
      </p:sp>
      <p:sp>
        <p:nvSpPr>
          <p:cNvPr id="3" name="Rounded Rectangle 2"/>
          <p:cNvSpPr/>
          <p:nvPr/>
        </p:nvSpPr>
        <p:spPr>
          <a:xfrm>
            <a:off x="5494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Physical challenge resources provided, change equipment and resources regularly</a:t>
            </a:r>
            <a:endParaRPr lang="en-GB" dirty="0">
              <a:solidFill>
                <a:schemeClr val="tx1">
                  <a:lumMod val="85000"/>
                  <a:lumOff val="15000"/>
                </a:schemeClr>
              </a:solidFill>
              <a:latin typeface="SassoonPrimaryInfant" pitchFamily="2" charset="0"/>
            </a:endParaRPr>
          </a:p>
        </p:txBody>
      </p:sp>
      <p:sp>
        <p:nvSpPr>
          <p:cNvPr id="5" name="Rounded Rectangle 4"/>
          <p:cNvSpPr/>
          <p:nvPr/>
        </p:nvSpPr>
        <p:spPr>
          <a:xfrm>
            <a:off x="34450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Putting own belongings away, tidying the classroom, setting up </a:t>
            </a:r>
            <a:r>
              <a:rPr lang="en-GB" dirty="0" err="1" smtClean="0">
                <a:solidFill>
                  <a:schemeClr val="tx1">
                    <a:lumMod val="85000"/>
                    <a:lumOff val="15000"/>
                  </a:schemeClr>
                </a:solidFill>
                <a:latin typeface="SassoonPrimaryInfant" pitchFamily="2" charset="0"/>
              </a:rPr>
              <a:t>snacktime</a:t>
            </a:r>
            <a:r>
              <a:rPr lang="en-GB" dirty="0" smtClean="0">
                <a:solidFill>
                  <a:schemeClr val="tx1">
                    <a:lumMod val="85000"/>
                    <a:lumOff val="15000"/>
                  </a:schemeClr>
                </a:solidFill>
                <a:latin typeface="SassoonPrimaryInfant" pitchFamily="2" charset="0"/>
              </a:rPr>
              <a:t> </a:t>
            </a:r>
            <a:endParaRPr lang="en-GB" dirty="0">
              <a:solidFill>
                <a:schemeClr val="tx1">
                  <a:lumMod val="85000"/>
                  <a:lumOff val="15000"/>
                </a:schemeClr>
              </a:solidFill>
              <a:latin typeface="SassoonPrimaryInfant" pitchFamily="2" charset="0"/>
            </a:endParaRPr>
          </a:p>
        </p:txBody>
      </p:sp>
      <p:sp>
        <p:nvSpPr>
          <p:cNvPr id="6" name="Rounded Rectangle 5"/>
          <p:cNvSpPr/>
          <p:nvPr/>
        </p:nvSpPr>
        <p:spPr>
          <a:xfrm>
            <a:off x="63406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Model positive play and cooperation </a:t>
            </a:r>
          </a:p>
        </p:txBody>
      </p:sp>
      <p:sp>
        <p:nvSpPr>
          <p:cNvPr id="7" name="Rounded Rectangle 6"/>
          <p:cNvSpPr/>
          <p:nvPr/>
        </p:nvSpPr>
        <p:spPr>
          <a:xfrm>
            <a:off x="92362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Clear ‘safe’ rule</a:t>
            </a:r>
          </a:p>
          <a:p>
            <a:pPr algn="ctr"/>
            <a:r>
              <a:rPr lang="en-GB" dirty="0" smtClean="0">
                <a:solidFill>
                  <a:schemeClr val="tx1">
                    <a:lumMod val="85000"/>
                    <a:lumOff val="15000"/>
                  </a:schemeClr>
                </a:solidFill>
                <a:latin typeface="SassoonPrimaryInfant" pitchFamily="2" charset="0"/>
              </a:rPr>
              <a:t>Model safe play</a:t>
            </a:r>
            <a:endParaRPr lang="en-GB" dirty="0">
              <a:solidFill>
                <a:schemeClr val="tx1">
                  <a:lumMod val="85000"/>
                  <a:lumOff val="15000"/>
                </a:schemeClr>
              </a:solidFill>
              <a:latin typeface="SassoonPrimaryInfant" pitchFamily="2" charset="0"/>
            </a:endParaRPr>
          </a:p>
        </p:txBody>
      </p:sp>
      <p:sp>
        <p:nvSpPr>
          <p:cNvPr id="8" name="Rounded Rectangle 7"/>
          <p:cNvSpPr/>
          <p:nvPr/>
        </p:nvSpPr>
        <p:spPr>
          <a:xfrm>
            <a:off x="5494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Finding out about families and home life, Seesaw, Home/ school journals</a:t>
            </a:r>
            <a:endParaRPr lang="en-GB" dirty="0">
              <a:solidFill>
                <a:schemeClr val="tx1">
                  <a:lumMod val="85000"/>
                  <a:lumOff val="15000"/>
                </a:schemeClr>
              </a:solidFill>
              <a:latin typeface="SassoonPrimaryInfant" pitchFamily="2" charset="0"/>
            </a:endParaRPr>
          </a:p>
        </p:txBody>
      </p:sp>
      <p:sp>
        <p:nvSpPr>
          <p:cNvPr id="9" name="Rounded Rectangle 8"/>
          <p:cNvSpPr/>
          <p:nvPr/>
        </p:nvSpPr>
        <p:spPr>
          <a:xfrm>
            <a:off x="34450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Circle time, positive behaviour reinforcement, strategies for staying calm</a:t>
            </a:r>
            <a:endParaRPr lang="en-GB" dirty="0">
              <a:solidFill>
                <a:schemeClr val="tx1">
                  <a:lumMod val="85000"/>
                  <a:lumOff val="15000"/>
                </a:schemeClr>
              </a:solidFill>
              <a:latin typeface="SassoonPrimaryInfant" pitchFamily="2" charset="0"/>
            </a:endParaRPr>
          </a:p>
        </p:txBody>
      </p:sp>
      <p:sp>
        <p:nvSpPr>
          <p:cNvPr id="10" name="Rounded Rectangle 9"/>
          <p:cNvSpPr/>
          <p:nvPr/>
        </p:nvSpPr>
        <p:spPr>
          <a:xfrm>
            <a:off x="63406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2">
                    <a:lumMod val="25000"/>
                  </a:schemeClr>
                </a:solidFill>
                <a:latin typeface="SassoonPrimaryInfant" pitchFamily="2" charset="0"/>
              </a:rPr>
              <a:t>Good hygiene practice-washing hands, toilet hygiene etc.</a:t>
            </a:r>
            <a:endParaRPr lang="en-GB" dirty="0">
              <a:solidFill>
                <a:schemeClr val="bg2">
                  <a:lumMod val="25000"/>
                </a:schemeClr>
              </a:solidFill>
              <a:latin typeface="SassoonPrimaryInfant" pitchFamily="2" charset="0"/>
            </a:endParaRPr>
          </a:p>
        </p:txBody>
      </p:sp>
      <p:sp>
        <p:nvSpPr>
          <p:cNvPr id="11" name="Rounded Rectangle 10"/>
          <p:cNvSpPr/>
          <p:nvPr/>
        </p:nvSpPr>
        <p:spPr>
          <a:xfrm>
            <a:off x="92362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High expectations of good manners</a:t>
            </a:r>
          </a:p>
          <a:p>
            <a:pPr algn="ctr"/>
            <a:r>
              <a:rPr lang="en-GB" dirty="0" smtClean="0">
                <a:solidFill>
                  <a:schemeClr val="tx1">
                    <a:lumMod val="85000"/>
                    <a:lumOff val="15000"/>
                  </a:schemeClr>
                </a:solidFill>
                <a:latin typeface="SassoonPrimaryInfant" pitchFamily="2" charset="0"/>
              </a:rPr>
              <a:t>Consistent modelling</a:t>
            </a:r>
            <a:endParaRPr lang="en-GB" dirty="0">
              <a:solidFill>
                <a:schemeClr val="tx1">
                  <a:lumMod val="85000"/>
                  <a:lumOff val="15000"/>
                </a:schemeClr>
              </a:solidFill>
              <a:latin typeface="SassoonPrimaryInfant" pitchFamily="2" charset="0"/>
            </a:endParaRPr>
          </a:p>
        </p:txBody>
      </p:sp>
      <p:sp>
        <p:nvSpPr>
          <p:cNvPr id="12" name="Rounded Rectangle 11"/>
          <p:cNvSpPr/>
          <p:nvPr/>
        </p:nvSpPr>
        <p:spPr>
          <a:xfrm>
            <a:off x="1074823" y="2681036"/>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Free choice play provision inside and outside as well as directed activities</a:t>
            </a:r>
            <a:endParaRPr lang="en-GB" dirty="0">
              <a:solidFill>
                <a:schemeClr val="tx1">
                  <a:lumMod val="85000"/>
                  <a:lumOff val="15000"/>
                </a:schemeClr>
              </a:solidFill>
              <a:latin typeface="SassoonPrimaryInfant" pitchFamily="2" charset="0"/>
            </a:endParaRPr>
          </a:p>
        </p:txBody>
      </p:sp>
      <p:sp>
        <p:nvSpPr>
          <p:cNvPr id="13" name="Rounded Rectangle 12"/>
          <p:cNvSpPr/>
          <p:nvPr/>
        </p:nvSpPr>
        <p:spPr>
          <a:xfrm>
            <a:off x="8726905" y="2681036"/>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lumMod val="85000"/>
                  <a:lumOff val="15000"/>
                </a:schemeClr>
              </a:solidFill>
              <a:latin typeface="SassoonPrimaryInfant" pitchFamily="2" charset="0"/>
            </a:endParaRPr>
          </a:p>
          <a:p>
            <a:pPr algn="ctr"/>
            <a:r>
              <a:rPr lang="en-GB" dirty="0" smtClean="0">
                <a:solidFill>
                  <a:schemeClr val="tx1">
                    <a:lumMod val="85000"/>
                    <a:lumOff val="15000"/>
                  </a:schemeClr>
                </a:solidFill>
                <a:latin typeface="SassoonPrimaryInfant" pitchFamily="2" charset="0"/>
              </a:rPr>
              <a:t>Clear boundaries and school rules</a:t>
            </a:r>
          </a:p>
          <a:p>
            <a:pPr algn="ctr"/>
            <a:endParaRPr lang="en-GB" dirty="0">
              <a:solidFill>
                <a:schemeClr val="tx1">
                  <a:lumMod val="85000"/>
                  <a:lumOff val="15000"/>
                </a:schemeClr>
              </a:solidFill>
              <a:latin typeface="SassoonPrimaryInfant" pitchFamily="2" charset="0"/>
            </a:endParaRPr>
          </a:p>
        </p:txBody>
      </p:sp>
    </p:spTree>
    <p:extLst>
      <p:ext uri="{BB962C8B-B14F-4D97-AF65-F5344CB8AC3E}">
        <p14:creationId xmlns:p14="http://schemas.microsoft.com/office/powerpoint/2010/main" val="373744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1" y="1393853"/>
            <a:ext cx="5015552" cy="4938706"/>
          </a:xfrm>
          <a:ln w="127000" cmpd="thinThick">
            <a:solidFill>
              <a:schemeClr val="accent3">
                <a:lumMod val="75000"/>
              </a:schemeClr>
            </a:solidFill>
          </a:ln>
        </p:spPr>
        <p:txBody>
          <a:bodyPr>
            <a:noAutofit/>
          </a:bodyPr>
          <a:lstStyle/>
          <a:p>
            <a:pPr algn="l"/>
            <a:r>
              <a:rPr lang="en-GB" sz="1800" b="1" dirty="0" smtClean="0">
                <a:latin typeface="SassoonPrimaryInfant" pitchFamily="2" charset="0"/>
              </a:rPr>
              <a:t>How do we teach children in Reception?</a:t>
            </a:r>
            <a:r>
              <a:rPr lang="en-GB" sz="1600" b="1" dirty="0" smtClean="0">
                <a:latin typeface="SassoonPrimaryInfant" pitchFamily="2" charset="0"/>
              </a:rPr>
              <a:t/>
            </a:r>
            <a:br>
              <a:rPr lang="en-GB" sz="1600" b="1" dirty="0" smtClean="0">
                <a:latin typeface="SassoonPrimaryInfant" pitchFamily="2" charset="0"/>
              </a:rPr>
            </a:br>
            <a:r>
              <a:rPr lang="en-GB" sz="1600" b="1" dirty="0">
                <a:latin typeface="SassoonPrimaryInfant" pitchFamily="2" charset="0"/>
              </a:rPr>
              <a:t/>
            </a:r>
            <a:br>
              <a:rPr lang="en-GB" sz="1600" b="1" dirty="0">
                <a:latin typeface="SassoonPrimaryInfant" pitchFamily="2" charset="0"/>
              </a:rPr>
            </a:br>
            <a:r>
              <a:rPr lang="en-GB" sz="1600" dirty="0" smtClean="0">
                <a:latin typeface="SassoonPrimaryInfant" pitchFamily="2" charset="0"/>
              </a:rPr>
              <a:t>In our classroom, you may see children playing alone or with their peers, deciding on resources and choosing how to spend their time. You may see a child playing and listening to an adult, who is modelling how to achieve something or teaching a new skill that interests the child. </a:t>
            </a:r>
            <a:br>
              <a:rPr lang="en-GB" sz="1600" dirty="0" smtClean="0">
                <a:latin typeface="SassoonPrimaryInfant" pitchFamily="2" charset="0"/>
              </a:rPr>
            </a:br>
            <a:r>
              <a:rPr lang="en-GB" sz="1600" dirty="0">
                <a:latin typeface="SassoonPrimaryInfant" pitchFamily="2" charset="0"/>
              </a:rPr>
              <a:t/>
            </a:r>
            <a:br>
              <a:rPr lang="en-GB" sz="1600" dirty="0">
                <a:latin typeface="SassoonPrimaryInfant" pitchFamily="2" charset="0"/>
              </a:rPr>
            </a:br>
            <a:r>
              <a:rPr lang="en-GB" sz="1600" dirty="0" smtClean="0">
                <a:latin typeface="SassoonPrimaryInfant" pitchFamily="2" charset="0"/>
              </a:rPr>
              <a:t>Adults may scaffold a children’s play. This involves taking their play to higher levels of learning, entering the play as a co-creator and helping to provoke a framework for the children to go from “what they know” to “what else they could know”! Scaffolding enables a child to solve a problem, carry on a task or achieve a goal which is just beyond his or her abilities. During play, where foundational social and emotional skills are developed, scaffolding is a bridge to new skills levels using three key ingredients; modelling the skills, giving clues and asking questions while the child is trying out a new skill, and then the child approaches mastery, withdrawing the support.</a:t>
            </a:r>
            <a:r>
              <a:rPr lang="en-GB" sz="1600" dirty="0" smtClean="0">
                <a:latin typeface="+mn-lt"/>
              </a:rPr>
              <a:t/>
            </a:r>
            <a:br>
              <a:rPr lang="en-GB" sz="1600" dirty="0" smtClean="0">
                <a:latin typeface="+mn-lt"/>
              </a:rPr>
            </a:br>
            <a:endParaRPr lang="en-GB" sz="1600" b="1" dirty="0">
              <a:latin typeface="+mn-lt"/>
            </a:endParaRPr>
          </a:p>
        </p:txBody>
      </p:sp>
      <p:sp>
        <p:nvSpPr>
          <p:cNvPr id="3" name="Subtitle 2"/>
          <p:cNvSpPr>
            <a:spLocks noGrp="1"/>
          </p:cNvSpPr>
          <p:nvPr>
            <p:ph type="subTitle" idx="1"/>
          </p:nvPr>
        </p:nvSpPr>
        <p:spPr>
          <a:xfrm>
            <a:off x="5841242" y="1393854"/>
            <a:ext cx="5738881" cy="4938706"/>
          </a:xfrm>
          <a:ln w="76200" cmpd="sng">
            <a:solidFill>
              <a:schemeClr val="accent3">
                <a:lumMod val="75000"/>
              </a:schemeClr>
            </a:solidFill>
          </a:ln>
        </p:spPr>
        <p:txBody>
          <a:bodyPr>
            <a:normAutofit/>
          </a:bodyPr>
          <a:lstStyle/>
          <a:p>
            <a:pPr algn="l"/>
            <a:endParaRPr lang="en-GB" sz="1600" dirty="0" smtClean="0"/>
          </a:p>
          <a:p>
            <a:pPr algn="l"/>
            <a:r>
              <a:rPr lang="en-GB" sz="1600" dirty="0" smtClean="0">
                <a:latin typeface="SassoonPrimaryInfant" pitchFamily="2" charset="0"/>
              </a:rPr>
              <a:t>The new statutory framework does not prescribe a particular teaching approach. The </a:t>
            </a:r>
            <a:r>
              <a:rPr lang="en-GB" sz="1600" dirty="0" err="1" smtClean="0">
                <a:latin typeface="SassoonPrimaryInfant" pitchFamily="2" charset="0"/>
              </a:rPr>
              <a:t>DfE</a:t>
            </a:r>
            <a:r>
              <a:rPr lang="en-GB" sz="1600" dirty="0" smtClean="0">
                <a:latin typeface="SassoonPrimaryInfant" pitchFamily="2" charset="0"/>
              </a:rPr>
              <a:t> (2021) state in the framework (p16) that “Play is essential for children’s development, building their confidence as they learn to explore, related to others, set their own goals and solve problems. Children learn by leading their own play, and by taking part in play which is guided by adults.”                           </a:t>
            </a:r>
            <a:endParaRPr lang="en-GB" sz="1600" dirty="0">
              <a:latin typeface="SassoonPrimaryInfant" pitchFamily="2" charset="0"/>
            </a:endParaRPr>
          </a:p>
          <a:p>
            <a:pPr algn="l"/>
            <a:r>
              <a:rPr lang="en-GB" sz="1600" dirty="0" smtClean="0">
                <a:latin typeface="SassoonPrimaryInfant" pitchFamily="2" charset="0"/>
              </a:rPr>
              <a:t>In our school, we decide on overarching themes linked to what we want our children to learn in our classroom, through our provision, and the most effective ways to teach it. Each day, we stimulate children’s interests, respond to each child’s emerging needs and guide their development through warm, positive interactions coupled with secure routines for play and learning. As children grow older and develop their skills throughout the reception year, we use more direct teaching and modelling and plan specific sequences of lessons. These strategies help us to focus on teaching the essential skills and knowledge in specific areas of learning so that children develop the skills and confidence required for the end of their Reception Year.</a:t>
            </a:r>
            <a:endParaRPr lang="en-GB" sz="1600" dirty="0">
              <a:latin typeface="SassoonPrimaryInfant" pitchFamily="2" charset="0"/>
            </a:endParaRPr>
          </a:p>
        </p:txBody>
      </p:sp>
      <p:sp>
        <p:nvSpPr>
          <p:cNvPr id="4" name="Title 1"/>
          <p:cNvSpPr txBox="1">
            <a:spLocks/>
          </p:cNvSpPr>
          <p:nvPr/>
        </p:nvSpPr>
        <p:spPr>
          <a:xfrm>
            <a:off x="798394" y="163773"/>
            <a:ext cx="10085696" cy="10936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400" b="1" dirty="0" smtClean="0">
                <a:solidFill>
                  <a:srgbClr val="FF66CC"/>
                </a:solidFill>
                <a:latin typeface="Coves" panose="02000500000000000000" pitchFamily="2" charset="0"/>
                <a:cs typeface="Arial" panose="020B0604020202020204" pitchFamily="34" charset="0"/>
              </a:rPr>
              <a:t>Play, Scaffolding, Modelling &amp; Directed Teaching</a:t>
            </a:r>
            <a:endParaRPr lang="en-GB" sz="3400" dirty="0">
              <a:latin typeface="Coves" panose="02000500000000000000" pitchFamily="2" charset="0"/>
            </a:endParaRPr>
          </a:p>
        </p:txBody>
      </p:sp>
    </p:spTree>
    <p:extLst>
      <p:ext uri="{BB962C8B-B14F-4D97-AF65-F5344CB8AC3E}">
        <p14:creationId xmlns:p14="http://schemas.microsoft.com/office/powerpoint/2010/main" val="2357080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75748" y="2502568"/>
            <a:ext cx="3308684" cy="166035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FF66CC"/>
                </a:solidFill>
                <a:latin typeface="Coves" panose="02000500000000000000" pitchFamily="2" charset="0"/>
              </a:rPr>
              <a:t>Physical</a:t>
            </a:r>
            <a:endParaRPr lang="en-GB" sz="3200" dirty="0"/>
          </a:p>
        </p:txBody>
      </p:sp>
      <p:sp>
        <p:nvSpPr>
          <p:cNvPr id="3" name="Rounded Rectangle 2"/>
          <p:cNvSpPr/>
          <p:nvPr/>
        </p:nvSpPr>
        <p:spPr>
          <a:xfrm>
            <a:off x="5494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Develop gross motor skills with easels, large blackboards, chalks on the ground</a:t>
            </a:r>
            <a:endParaRPr lang="en-GB" dirty="0">
              <a:solidFill>
                <a:schemeClr val="tx1">
                  <a:lumMod val="85000"/>
                  <a:lumOff val="15000"/>
                </a:schemeClr>
              </a:solidFill>
              <a:latin typeface="SassoonPrimaryInfant" pitchFamily="2" charset="0"/>
            </a:endParaRPr>
          </a:p>
        </p:txBody>
      </p:sp>
      <p:sp>
        <p:nvSpPr>
          <p:cNvPr id="5" name="Rounded Rectangle 4"/>
          <p:cNvSpPr/>
          <p:nvPr/>
        </p:nvSpPr>
        <p:spPr>
          <a:xfrm>
            <a:off x="34450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Choice of mark making materials, variety of resources</a:t>
            </a:r>
            <a:endParaRPr lang="en-GB" dirty="0">
              <a:solidFill>
                <a:schemeClr val="tx1">
                  <a:lumMod val="85000"/>
                  <a:lumOff val="15000"/>
                </a:schemeClr>
              </a:solidFill>
              <a:latin typeface="SassoonPrimaryInfant" pitchFamily="2" charset="0"/>
            </a:endParaRPr>
          </a:p>
        </p:txBody>
      </p:sp>
      <p:sp>
        <p:nvSpPr>
          <p:cNvPr id="6" name="Rounded Rectangle 5"/>
          <p:cNvSpPr/>
          <p:nvPr/>
        </p:nvSpPr>
        <p:spPr>
          <a:xfrm>
            <a:off x="63406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Climbing frame and trees, pedal toys, balance beams, stepping stones</a:t>
            </a:r>
          </a:p>
        </p:txBody>
      </p:sp>
      <p:sp>
        <p:nvSpPr>
          <p:cNvPr id="7" name="Rounded Rectangle 6"/>
          <p:cNvSpPr/>
          <p:nvPr/>
        </p:nvSpPr>
        <p:spPr>
          <a:xfrm>
            <a:off x="9236244" y="645695"/>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Movement play, Sand pit, water play, mud kitchen, nature kitchen, playdough</a:t>
            </a:r>
            <a:endParaRPr lang="en-GB" dirty="0">
              <a:solidFill>
                <a:schemeClr val="tx1">
                  <a:lumMod val="85000"/>
                  <a:lumOff val="15000"/>
                </a:schemeClr>
              </a:solidFill>
              <a:latin typeface="SassoonPrimaryInfant" pitchFamily="2" charset="0"/>
            </a:endParaRPr>
          </a:p>
        </p:txBody>
      </p:sp>
      <p:sp>
        <p:nvSpPr>
          <p:cNvPr id="8" name="Rounded Rectangle 7"/>
          <p:cNvSpPr/>
          <p:nvPr/>
        </p:nvSpPr>
        <p:spPr>
          <a:xfrm>
            <a:off x="5494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Independent dressing, washing and toileting encouraged</a:t>
            </a:r>
            <a:endParaRPr lang="en-GB" dirty="0">
              <a:solidFill>
                <a:schemeClr val="tx1">
                  <a:lumMod val="85000"/>
                  <a:lumOff val="15000"/>
                </a:schemeClr>
              </a:solidFill>
              <a:latin typeface="SassoonPrimaryInfant" pitchFamily="2" charset="0"/>
            </a:endParaRPr>
          </a:p>
        </p:txBody>
      </p:sp>
      <p:sp>
        <p:nvSpPr>
          <p:cNvPr id="9" name="Rounded Rectangle 8"/>
          <p:cNvSpPr/>
          <p:nvPr/>
        </p:nvSpPr>
        <p:spPr>
          <a:xfrm>
            <a:off x="34450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Healthy snacks, consistent handwashing</a:t>
            </a:r>
            <a:endParaRPr lang="en-GB" dirty="0">
              <a:solidFill>
                <a:schemeClr val="tx1">
                  <a:lumMod val="85000"/>
                  <a:lumOff val="15000"/>
                </a:schemeClr>
              </a:solidFill>
              <a:latin typeface="SassoonPrimaryInfant" pitchFamily="2" charset="0"/>
            </a:endParaRPr>
          </a:p>
        </p:txBody>
      </p:sp>
      <p:sp>
        <p:nvSpPr>
          <p:cNvPr id="10" name="Rounded Rectangle 9"/>
          <p:cNvSpPr/>
          <p:nvPr/>
        </p:nvSpPr>
        <p:spPr>
          <a:xfrm>
            <a:off x="63406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2">
                    <a:lumMod val="25000"/>
                  </a:schemeClr>
                </a:solidFill>
                <a:latin typeface="SassoonPrimaryInfant" pitchFamily="2" charset="0"/>
              </a:rPr>
              <a:t>Fine motor/ handwriting skills refined through provision</a:t>
            </a:r>
            <a:endParaRPr lang="en-GB" dirty="0">
              <a:solidFill>
                <a:schemeClr val="bg2">
                  <a:lumMod val="25000"/>
                </a:schemeClr>
              </a:solidFill>
              <a:latin typeface="SassoonPrimaryInfant" pitchFamily="2" charset="0"/>
            </a:endParaRPr>
          </a:p>
        </p:txBody>
      </p:sp>
      <p:sp>
        <p:nvSpPr>
          <p:cNvPr id="11" name="Rounded Rectangle 10"/>
          <p:cNvSpPr/>
          <p:nvPr/>
        </p:nvSpPr>
        <p:spPr>
          <a:xfrm>
            <a:off x="9236244" y="4716377"/>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Model-making, construction, hoops, parachute, balls, blocks</a:t>
            </a:r>
            <a:endParaRPr lang="en-GB" dirty="0">
              <a:solidFill>
                <a:schemeClr val="tx1">
                  <a:lumMod val="85000"/>
                  <a:lumOff val="15000"/>
                </a:schemeClr>
              </a:solidFill>
              <a:latin typeface="SassoonPrimaryInfant" pitchFamily="2" charset="0"/>
            </a:endParaRPr>
          </a:p>
        </p:txBody>
      </p:sp>
      <p:sp>
        <p:nvSpPr>
          <p:cNvPr id="12" name="Rounded Rectangle 11"/>
          <p:cNvSpPr/>
          <p:nvPr/>
        </p:nvSpPr>
        <p:spPr>
          <a:xfrm>
            <a:off x="1074823" y="2681036"/>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Outdoor learning, PE lessons- dance, agility, team games</a:t>
            </a:r>
            <a:endParaRPr lang="en-GB" dirty="0">
              <a:solidFill>
                <a:schemeClr val="tx1">
                  <a:lumMod val="85000"/>
                  <a:lumOff val="15000"/>
                </a:schemeClr>
              </a:solidFill>
              <a:latin typeface="SassoonPrimaryInfant" pitchFamily="2" charset="0"/>
            </a:endParaRPr>
          </a:p>
        </p:txBody>
      </p:sp>
      <p:sp>
        <p:nvSpPr>
          <p:cNvPr id="13" name="Rounded Rectangle 12"/>
          <p:cNvSpPr/>
          <p:nvPr/>
        </p:nvSpPr>
        <p:spPr>
          <a:xfrm>
            <a:off x="8726905" y="2681036"/>
            <a:ext cx="2458452" cy="1303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lumMod val="85000"/>
                  <a:lumOff val="15000"/>
                </a:schemeClr>
              </a:solidFill>
              <a:latin typeface="SassoonPrimaryInfant" pitchFamily="2" charset="0"/>
            </a:endParaRPr>
          </a:p>
          <a:p>
            <a:pPr algn="ctr"/>
            <a:r>
              <a:rPr lang="en-GB" dirty="0" smtClean="0">
                <a:solidFill>
                  <a:schemeClr val="tx1">
                    <a:lumMod val="85000"/>
                    <a:lumOff val="15000"/>
                  </a:schemeClr>
                </a:solidFill>
                <a:latin typeface="SassoonPrimaryInfant" pitchFamily="2" charset="0"/>
              </a:rPr>
              <a:t>Provision and modelling of one handed tools- scissors, tweezers, tools, pegs </a:t>
            </a:r>
            <a:r>
              <a:rPr lang="en-GB" dirty="0" err="1" smtClean="0">
                <a:solidFill>
                  <a:schemeClr val="tx1">
                    <a:lumMod val="85000"/>
                    <a:lumOff val="15000"/>
                  </a:schemeClr>
                </a:solidFill>
                <a:latin typeface="SassoonPrimaryInfant" pitchFamily="2" charset="0"/>
              </a:rPr>
              <a:t>etc</a:t>
            </a:r>
            <a:endParaRPr lang="en-GB" dirty="0" smtClean="0">
              <a:solidFill>
                <a:schemeClr val="tx1">
                  <a:lumMod val="85000"/>
                  <a:lumOff val="15000"/>
                </a:schemeClr>
              </a:solidFill>
              <a:latin typeface="SassoonPrimaryInfant" pitchFamily="2" charset="0"/>
            </a:endParaRPr>
          </a:p>
          <a:p>
            <a:pPr algn="ctr"/>
            <a:endParaRPr lang="en-GB" dirty="0">
              <a:solidFill>
                <a:schemeClr val="tx1">
                  <a:lumMod val="85000"/>
                  <a:lumOff val="15000"/>
                </a:schemeClr>
              </a:solidFill>
              <a:latin typeface="SassoonPrimaryInfant" pitchFamily="2" charset="0"/>
            </a:endParaRPr>
          </a:p>
        </p:txBody>
      </p:sp>
    </p:spTree>
    <p:extLst>
      <p:ext uri="{BB962C8B-B14F-4D97-AF65-F5344CB8AC3E}">
        <p14:creationId xmlns:p14="http://schemas.microsoft.com/office/powerpoint/2010/main" val="3176397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75748" y="2502568"/>
            <a:ext cx="3308684" cy="16603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FF66CC"/>
                </a:solidFill>
                <a:latin typeface="Coves" panose="02000500000000000000" pitchFamily="2" charset="0"/>
              </a:rPr>
              <a:t>Literacy</a:t>
            </a:r>
            <a:endParaRPr lang="en-GB" sz="3200" dirty="0"/>
          </a:p>
        </p:txBody>
      </p:sp>
      <p:sp>
        <p:nvSpPr>
          <p:cNvPr id="3" name="Rounded Rectangle 2"/>
          <p:cNvSpPr/>
          <p:nvPr/>
        </p:nvSpPr>
        <p:spPr>
          <a:xfrm>
            <a:off x="5494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Wide examples of print, displays, books, resources inside and outside</a:t>
            </a:r>
            <a:endParaRPr lang="en-GB" dirty="0">
              <a:solidFill>
                <a:schemeClr val="tx1">
                  <a:lumMod val="85000"/>
                  <a:lumOff val="15000"/>
                </a:schemeClr>
              </a:solidFill>
              <a:latin typeface="SassoonPrimaryInfant" pitchFamily="2" charset="0"/>
            </a:endParaRPr>
          </a:p>
        </p:txBody>
      </p:sp>
      <p:sp>
        <p:nvSpPr>
          <p:cNvPr id="5" name="Rounded Rectangle 4"/>
          <p:cNvSpPr/>
          <p:nvPr/>
        </p:nvSpPr>
        <p:spPr>
          <a:xfrm>
            <a:off x="34450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Daily rhymes and songs</a:t>
            </a:r>
          </a:p>
          <a:p>
            <a:pPr algn="ctr"/>
            <a:r>
              <a:rPr lang="en-GB" dirty="0" smtClean="0">
                <a:solidFill>
                  <a:schemeClr val="tx1">
                    <a:lumMod val="85000"/>
                    <a:lumOff val="15000"/>
                  </a:schemeClr>
                </a:solidFill>
                <a:latin typeface="SassoonPrimaryInfant" pitchFamily="2" charset="0"/>
              </a:rPr>
              <a:t>Daily phonics lessons</a:t>
            </a:r>
          </a:p>
          <a:p>
            <a:pPr algn="ctr"/>
            <a:r>
              <a:rPr lang="en-GB" dirty="0" smtClean="0">
                <a:solidFill>
                  <a:schemeClr val="tx1">
                    <a:lumMod val="85000"/>
                    <a:lumOff val="15000"/>
                  </a:schemeClr>
                </a:solidFill>
                <a:latin typeface="SassoonPrimaryInfant" pitchFamily="2" charset="0"/>
              </a:rPr>
              <a:t>Daily </a:t>
            </a:r>
            <a:r>
              <a:rPr lang="en-GB" dirty="0" err="1" smtClean="0">
                <a:solidFill>
                  <a:schemeClr val="tx1">
                    <a:lumMod val="85000"/>
                    <a:lumOff val="15000"/>
                  </a:schemeClr>
                </a:solidFill>
                <a:latin typeface="SassoonPrimaryInfant" pitchFamily="2" charset="0"/>
              </a:rPr>
              <a:t>storytime</a:t>
            </a:r>
            <a:r>
              <a:rPr lang="en-GB" dirty="0" smtClean="0">
                <a:solidFill>
                  <a:schemeClr val="tx1">
                    <a:lumMod val="85000"/>
                    <a:lumOff val="15000"/>
                  </a:schemeClr>
                </a:solidFill>
                <a:latin typeface="SassoonPrimaryInfant" pitchFamily="2" charset="0"/>
              </a:rPr>
              <a:t> and questions</a:t>
            </a:r>
            <a:endParaRPr lang="en-GB" dirty="0">
              <a:solidFill>
                <a:schemeClr val="tx1">
                  <a:lumMod val="85000"/>
                  <a:lumOff val="15000"/>
                </a:schemeClr>
              </a:solidFill>
              <a:latin typeface="SassoonPrimaryInfant" pitchFamily="2" charset="0"/>
            </a:endParaRPr>
          </a:p>
        </p:txBody>
      </p:sp>
      <p:sp>
        <p:nvSpPr>
          <p:cNvPr id="6" name="Rounded Rectangle 5"/>
          <p:cNvSpPr/>
          <p:nvPr/>
        </p:nvSpPr>
        <p:spPr>
          <a:xfrm>
            <a:off x="63406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Diverse range of high quality texts </a:t>
            </a:r>
          </a:p>
        </p:txBody>
      </p:sp>
      <p:sp>
        <p:nvSpPr>
          <p:cNvPr id="7" name="Rounded Rectangle 6"/>
          <p:cNvSpPr/>
          <p:nvPr/>
        </p:nvSpPr>
        <p:spPr>
          <a:xfrm>
            <a:off x="92362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Provision of clipboard, notebooks, whiteboards, writing area</a:t>
            </a:r>
            <a:endParaRPr lang="en-GB" dirty="0">
              <a:solidFill>
                <a:schemeClr val="tx1">
                  <a:lumMod val="85000"/>
                  <a:lumOff val="15000"/>
                </a:schemeClr>
              </a:solidFill>
              <a:latin typeface="SassoonPrimaryInfant" pitchFamily="2" charset="0"/>
            </a:endParaRPr>
          </a:p>
        </p:txBody>
      </p:sp>
      <p:sp>
        <p:nvSpPr>
          <p:cNvPr id="8" name="Rounded Rectangle 7"/>
          <p:cNvSpPr/>
          <p:nvPr/>
        </p:nvSpPr>
        <p:spPr>
          <a:xfrm>
            <a:off x="5494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Phonic reading books for home and school, linked to phonic lessons</a:t>
            </a:r>
            <a:endParaRPr lang="en-GB" dirty="0">
              <a:solidFill>
                <a:schemeClr val="tx1">
                  <a:lumMod val="85000"/>
                  <a:lumOff val="15000"/>
                </a:schemeClr>
              </a:solidFill>
              <a:latin typeface="SassoonPrimaryInfant" pitchFamily="2" charset="0"/>
            </a:endParaRPr>
          </a:p>
        </p:txBody>
      </p:sp>
      <p:sp>
        <p:nvSpPr>
          <p:cNvPr id="9" name="Rounded Rectangle 8"/>
          <p:cNvSpPr/>
          <p:nvPr/>
        </p:nvSpPr>
        <p:spPr>
          <a:xfrm>
            <a:off x="34450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Read Write |</a:t>
            </a:r>
            <a:r>
              <a:rPr lang="en-GB" dirty="0" err="1" smtClean="0">
                <a:solidFill>
                  <a:schemeClr val="tx1">
                    <a:lumMod val="85000"/>
                    <a:lumOff val="15000"/>
                  </a:schemeClr>
                </a:solidFill>
                <a:latin typeface="SassoonPrimaryInfant" pitchFamily="2" charset="0"/>
              </a:rPr>
              <a:t>Inc</a:t>
            </a:r>
            <a:r>
              <a:rPr lang="en-GB" dirty="0" smtClean="0">
                <a:solidFill>
                  <a:schemeClr val="tx1">
                    <a:lumMod val="85000"/>
                    <a:lumOff val="15000"/>
                  </a:schemeClr>
                </a:solidFill>
                <a:latin typeface="SassoonPrimaryInfant" pitchFamily="2" charset="0"/>
              </a:rPr>
              <a:t> phonics teaching; whole class, groups and individual</a:t>
            </a:r>
            <a:endParaRPr lang="en-GB" dirty="0">
              <a:solidFill>
                <a:schemeClr val="tx1">
                  <a:lumMod val="85000"/>
                  <a:lumOff val="15000"/>
                </a:schemeClr>
              </a:solidFill>
              <a:latin typeface="SassoonPrimaryInfant" pitchFamily="2" charset="0"/>
            </a:endParaRPr>
          </a:p>
        </p:txBody>
      </p:sp>
      <p:sp>
        <p:nvSpPr>
          <p:cNvPr id="10" name="Rounded Rectangle 9"/>
          <p:cNvSpPr/>
          <p:nvPr/>
        </p:nvSpPr>
        <p:spPr>
          <a:xfrm>
            <a:off x="63406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2">
                    <a:lumMod val="25000"/>
                  </a:schemeClr>
                </a:solidFill>
                <a:latin typeface="SassoonPrimaryInfant" pitchFamily="2" charset="0"/>
              </a:rPr>
              <a:t>Modelled and shared writing</a:t>
            </a:r>
          </a:p>
          <a:p>
            <a:pPr algn="ctr"/>
            <a:r>
              <a:rPr lang="en-GB" dirty="0" smtClean="0">
                <a:solidFill>
                  <a:schemeClr val="bg2">
                    <a:lumMod val="25000"/>
                  </a:schemeClr>
                </a:solidFill>
                <a:latin typeface="SassoonPrimaryInfant" pitchFamily="2" charset="0"/>
              </a:rPr>
              <a:t>Weekly reading with teacher</a:t>
            </a:r>
            <a:endParaRPr lang="en-GB" dirty="0">
              <a:solidFill>
                <a:schemeClr val="bg2">
                  <a:lumMod val="25000"/>
                </a:schemeClr>
              </a:solidFill>
              <a:latin typeface="SassoonPrimaryInfant" pitchFamily="2" charset="0"/>
            </a:endParaRPr>
          </a:p>
        </p:txBody>
      </p:sp>
      <p:sp>
        <p:nvSpPr>
          <p:cNvPr id="11" name="Rounded Rectangle 10"/>
          <p:cNvSpPr/>
          <p:nvPr/>
        </p:nvSpPr>
        <p:spPr>
          <a:xfrm>
            <a:off x="92362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Phonics activities, adult-led writing tasks, handwriting sessions (when appropriate) </a:t>
            </a:r>
            <a:endParaRPr lang="en-GB" dirty="0">
              <a:solidFill>
                <a:schemeClr val="tx1">
                  <a:lumMod val="85000"/>
                  <a:lumOff val="15000"/>
                </a:schemeClr>
              </a:solidFill>
              <a:latin typeface="SassoonPrimaryInfant" pitchFamily="2" charset="0"/>
            </a:endParaRPr>
          </a:p>
        </p:txBody>
      </p:sp>
      <p:sp>
        <p:nvSpPr>
          <p:cNvPr id="12" name="Rounded Rectangle 11"/>
          <p:cNvSpPr/>
          <p:nvPr/>
        </p:nvSpPr>
        <p:spPr>
          <a:xfrm>
            <a:off x="1074823" y="2681036"/>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Range of mark making tools and paper resources to choose from</a:t>
            </a:r>
            <a:endParaRPr lang="en-GB" dirty="0">
              <a:solidFill>
                <a:schemeClr val="tx1">
                  <a:lumMod val="85000"/>
                  <a:lumOff val="15000"/>
                </a:schemeClr>
              </a:solidFill>
              <a:latin typeface="SassoonPrimaryInfant" pitchFamily="2" charset="0"/>
            </a:endParaRPr>
          </a:p>
        </p:txBody>
      </p:sp>
      <p:sp>
        <p:nvSpPr>
          <p:cNvPr id="13" name="Rounded Rectangle 12"/>
          <p:cNvSpPr/>
          <p:nvPr/>
        </p:nvSpPr>
        <p:spPr>
          <a:xfrm>
            <a:off x="8726905" y="2681036"/>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lumMod val="85000"/>
                  <a:lumOff val="15000"/>
                </a:schemeClr>
              </a:solidFill>
              <a:latin typeface="SassoonPrimaryInfant" pitchFamily="2" charset="0"/>
            </a:endParaRPr>
          </a:p>
          <a:p>
            <a:pPr algn="ctr"/>
            <a:r>
              <a:rPr lang="en-GB" dirty="0" smtClean="0">
                <a:solidFill>
                  <a:schemeClr val="tx1">
                    <a:lumMod val="85000"/>
                    <a:lumOff val="15000"/>
                  </a:schemeClr>
                </a:solidFill>
                <a:latin typeface="SassoonPrimaryInfant" pitchFamily="2" charset="0"/>
              </a:rPr>
              <a:t>Phonics display, key word and phonic mats</a:t>
            </a:r>
          </a:p>
          <a:p>
            <a:pPr algn="ctr"/>
            <a:endParaRPr lang="en-GB" dirty="0">
              <a:solidFill>
                <a:schemeClr val="tx1">
                  <a:lumMod val="85000"/>
                  <a:lumOff val="15000"/>
                </a:schemeClr>
              </a:solidFill>
              <a:latin typeface="SassoonPrimaryInfant" pitchFamily="2" charset="0"/>
            </a:endParaRPr>
          </a:p>
        </p:txBody>
      </p:sp>
    </p:spTree>
    <p:extLst>
      <p:ext uri="{BB962C8B-B14F-4D97-AF65-F5344CB8AC3E}">
        <p14:creationId xmlns:p14="http://schemas.microsoft.com/office/powerpoint/2010/main" val="3738250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75748" y="2502568"/>
            <a:ext cx="3308684" cy="16603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FF66CC"/>
                </a:solidFill>
                <a:latin typeface="Coves" panose="02000500000000000000" pitchFamily="2" charset="0"/>
              </a:rPr>
              <a:t>Mathematics</a:t>
            </a:r>
            <a:endParaRPr lang="en-GB" sz="3200" dirty="0"/>
          </a:p>
        </p:txBody>
      </p:sp>
      <p:sp>
        <p:nvSpPr>
          <p:cNvPr id="3" name="Rounded Rectangle 2"/>
          <p:cNvSpPr/>
          <p:nvPr/>
        </p:nvSpPr>
        <p:spPr>
          <a:xfrm>
            <a:off x="5494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Opportunities for exploring maths concepts in other areas of learning</a:t>
            </a:r>
            <a:endParaRPr lang="en-GB" dirty="0">
              <a:solidFill>
                <a:schemeClr val="tx1">
                  <a:lumMod val="85000"/>
                  <a:lumOff val="15000"/>
                </a:schemeClr>
              </a:solidFill>
              <a:latin typeface="SassoonPrimaryInfant" pitchFamily="2" charset="0"/>
            </a:endParaRPr>
          </a:p>
        </p:txBody>
      </p:sp>
      <p:sp>
        <p:nvSpPr>
          <p:cNvPr id="5" name="Rounded Rectangle 4"/>
          <p:cNvSpPr/>
          <p:nvPr/>
        </p:nvSpPr>
        <p:spPr>
          <a:xfrm>
            <a:off x="34450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Maths corner, wide selection of maths resources in provision</a:t>
            </a:r>
            <a:endParaRPr lang="en-GB" dirty="0">
              <a:solidFill>
                <a:schemeClr val="tx1">
                  <a:lumMod val="85000"/>
                  <a:lumOff val="15000"/>
                </a:schemeClr>
              </a:solidFill>
              <a:latin typeface="SassoonPrimaryInfant" pitchFamily="2" charset="0"/>
            </a:endParaRPr>
          </a:p>
        </p:txBody>
      </p:sp>
      <p:sp>
        <p:nvSpPr>
          <p:cNvPr id="6" name="Rounded Rectangle 5"/>
          <p:cNvSpPr/>
          <p:nvPr/>
        </p:nvSpPr>
        <p:spPr>
          <a:xfrm>
            <a:off x="63406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White Rose planning based on progressive steps through the number system</a:t>
            </a:r>
          </a:p>
        </p:txBody>
      </p:sp>
      <p:sp>
        <p:nvSpPr>
          <p:cNvPr id="7" name="Rounded Rectangle 6"/>
          <p:cNvSpPr/>
          <p:nvPr/>
        </p:nvSpPr>
        <p:spPr>
          <a:xfrm>
            <a:off x="92362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lumMod val="85000"/>
                    <a:lumOff val="15000"/>
                  </a:schemeClr>
                </a:solidFill>
                <a:latin typeface="SassoonPrimaryInfant" pitchFamily="2" charset="0"/>
              </a:rPr>
              <a:t>Numberblock</a:t>
            </a:r>
            <a:r>
              <a:rPr lang="en-GB" dirty="0" smtClean="0">
                <a:solidFill>
                  <a:schemeClr val="tx1">
                    <a:lumMod val="85000"/>
                    <a:lumOff val="15000"/>
                  </a:schemeClr>
                </a:solidFill>
                <a:latin typeface="SassoonPrimaryInfant" pitchFamily="2" charset="0"/>
              </a:rPr>
              <a:t> videos and resources (NCETM)</a:t>
            </a:r>
            <a:endParaRPr lang="en-GB" dirty="0">
              <a:solidFill>
                <a:schemeClr val="tx1">
                  <a:lumMod val="85000"/>
                  <a:lumOff val="15000"/>
                </a:schemeClr>
              </a:solidFill>
              <a:latin typeface="SassoonPrimaryInfant" pitchFamily="2" charset="0"/>
            </a:endParaRPr>
          </a:p>
        </p:txBody>
      </p:sp>
      <p:sp>
        <p:nvSpPr>
          <p:cNvPr id="8" name="Rounded Rectangle 7"/>
          <p:cNvSpPr/>
          <p:nvPr/>
        </p:nvSpPr>
        <p:spPr>
          <a:xfrm>
            <a:off x="5494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Obstacle courses and hunts using positional language</a:t>
            </a:r>
            <a:endParaRPr lang="en-GB" dirty="0">
              <a:solidFill>
                <a:schemeClr val="tx1">
                  <a:lumMod val="85000"/>
                  <a:lumOff val="15000"/>
                </a:schemeClr>
              </a:solidFill>
              <a:latin typeface="SassoonPrimaryInfant" pitchFamily="2" charset="0"/>
            </a:endParaRPr>
          </a:p>
        </p:txBody>
      </p:sp>
      <p:sp>
        <p:nvSpPr>
          <p:cNvPr id="9" name="Rounded Rectangle 8"/>
          <p:cNvSpPr/>
          <p:nvPr/>
        </p:nvSpPr>
        <p:spPr>
          <a:xfrm>
            <a:off x="34450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Provide a variety of patterns (including ones from different cultures)</a:t>
            </a:r>
            <a:endParaRPr lang="en-GB" dirty="0">
              <a:solidFill>
                <a:schemeClr val="tx1">
                  <a:lumMod val="85000"/>
                  <a:lumOff val="15000"/>
                </a:schemeClr>
              </a:solidFill>
              <a:latin typeface="SassoonPrimaryInfant" pitchFamily="2" charset="0"/>
            </a:endParaRPr>
          </a:p>
        </p:txBody>
      </p:sp>
      <p:sp>
        <p:nvSpPr>
          <p:cNvPr id="10" name="Rounded Rectangle 9"/>
          <p:cNvSpPr/>
          <p:nvPr/>
        </p:nvSpPr>
        <p:spPr>
          <a:xfrm>
            <a:off x="63406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2">
                    <a:lumMod val="25000"/>
                  </a:schemeClr>
                </a:solidFill>
                <a:latin typeface="SassoonPrimaryInfant" pitchFamily="2" charset="0"/>
              </a:rPr>
              <a:t>Number story books, board games, jigsaws</a:t>
            </a:r>
            <a:endParaRPr lang="en-GB" dirty="0">
              <a:solidFill>
                <a:schemeClr val="bg2">
                  <a:lumMod val="25000"/>
                </a:schemeClr>
              </a:solidFill>
              <a:latin typeface="SassoonPrimaryInfant" pitchFamily="2" charset="0"/>
            </a:endParaRPr>
          </a:p>
        </p:txBody>
      </p:sp>
      <p:sp>
        <p:nvSpPr>
          <p:cNvPr id="11" name="Rounded Rectangle 10"/>
          <p:cNvSpPr/>
          <p:nvPr/>
        </p:nvSpPr>
        <p:spPr>
          <a:xfrm>
            <a:off x="92362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Directed maths teaching with challenges and questioning</a:t>
            </a:r>
            <a:endParaRPr lang="en-GB" dirty="0">
              <a:solidFill>
                <a:schemeClr val="tx1">
                  <a:lumMod val="85000"/>
                  <a:lumOff val="15000"/>
                </a:schemeClr>
              </a:solidFill>
              <a:latin typeface="SassoonPrimaryInfant" pitchFamily="2" charset="0"/>
            </a:endParaRPr>
          </a:p>
        </p:txBody>
      </p:sp>
      <p:sp>
        <p:nvSpPr>
          <p:cNvPr id="12" name="Rounded Rectangle 11"/>
          <p:cNvSpPr/>
          <p:nvPr/>
        </p:nvSpPr>
        <p:spPr>
          <a:xfrm>
            <a:off x="1074823" y="2681036"/>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Shape and pattern teaching linked to lessons on number</a:t>
            </a:r>
            <a:endParaRPr lang="en-GB" dirty="0">
              <a:solidFill>
                <a:schemeClr val="tx1">
                  <a:lumMod val="85000"/>
                  <a:lumOff val="15000"/>
                </a:schemeClr>
              </a:solidFill>
              <a:latin typeface="SassoonPrimaryInfant" pitchFamily="2" charset="0"/>
            </a:endParaRPr>
          </a:p>
        </p:txBody>
      </p:sp>
      <p:sp>
        <p:nvSpPr>
          <p:cNvPr id="13" name="Rounded Rectangle 12"/>
          <p:cNvSpPr/>
          <p:nvPr/>
        </p:nvSpPr>
        <p:spPr>
          <a:xfrm>
            <a:off x="8726905" y="2681036"/>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lumMod val="85000"/>
                  <a:lumOff val="15000"/>
                </a:schemeClr>
              </a:solidFill>
              <a:latin typeface="SassoonPrimaryInfant" pitchFamily="2" charset="0"/>
            </a:endParaRPr>
          </a:p>
          <a:p>
            <a:pPr algn="ctr"/>
            <a:r>
              <a:rPr lang="en-GB" dirty="0" smtClean="0">
                <a:solidFill>
                  <a:schemeClr val="tx1">
                    <a:lumMod val="85000"/>
                    <a:lumOff val="15000"/>
                  </a:schemeClr>
                </a:solidFill>
                <a:latin typeface="SassoonPrimaryInfant" pitchFamily="2" charset="0"/>
              </a:rPr>
              <a:t>Free play with blocks, shapes, multilink, tens frames, counters </a:t>
            </a:r>
            <a:r>
              <a:rPr lang="en-GB" dirty="0" err="1" smtClean="0">
                <a:solidFill>
                  <a:schemeClr val="tx1">
                    <a:lumMod val="85000"/>
                    <a:lumOff val="15000"/>
                  </a:schemeClr>
                </a:solidFill>
                <a:latin typeface="SassoonPrimaryInfant" pitchFamily="2" charset="0"/>
              </a:rPr>
              <a:t>etc</a:t>
            </a:r>
            <a:endParaRPr lang="en-GB" dirty="0" smtClean="0">
              <a:solidFill>
                <a:schemeClr val="tx1">
                  <a:lumMod val="85000"/>
                  <a:lumOff val="15000"/>
                </a:schemeClr>
              </a:solidFill>
              <a:latin typeface="SassoonPrimaryInfant" pitchFamily="2" charset="0"/>
            </a:endParaRPr>
          </a:p>
          <a:p>
            <a:pPr algn="ctr"/>
            <a:endParaRPr lang="en-GB" dirty="0">
              <a:solidFill>
                <a:schemeClr val="tx1">
                  <a:lumMod val="85000"/>
                  <a:lumOff val="15000"/>
                </a:schemeClr>
              </a:solidFill>
              <a:latin typeface="SassoonPrimaryInfant" pitchFamily="2" charset="0"/>
            </a:endParaRPr>
          </a:p>
        </p:txBody>
      </p:sp>
    </p:spTree>
    <p:extLst>
      <p:ext uri="{BB962C8B-B14F-4D97-AF65-F5344CB8AC3E}">
        <p14:creationId xmlns:p14="http://schemas.microsoft.com/office/powerpoint/2010/main" val="3726014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75748" y="2502568"/>
            <a:ext cx="3308684" cy="16603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FF66CC"/>
                </a:solidFill>
                <a:latin typeface="Coves" panose="02000500000000000000" pitchFamily="2" charset="0"/>
              </a:rPr>
              <a:t>Understanding the World</a:t>
            </a:r>
            <a:endParaRPr lang="en-GB" sz="3200" dirty="0"/>
          </a:p>
        </p:txBody>
      </p:sp>
      <p:sp>
        <p:nvSpPr>
          <p:cNvPr id="3" name="Rounded Rectangle 2"/>
          <p:cNvSpPr/>
          <p:nvPr/>
        </p:nvSpPr>
        <p:spPr>
          <a:xfrm>
            <a:off x="5494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Natural environment provision, shells, mud, natural objects, logs </a:t>
            </a:r>
            <a:r>
              <a:rPr lang="en-GB" dirty="0" err="1" smtClean="0">
                <a:solidFill>
                  <a:schemeClr val="tx1">
                    <a:lumMod val="85000"/>
                    <a:lumOff val="15000"/>
                  </a:schemeClr>
                </a:solidFill>
                <a:latin typeface="SassoonPrimaryInfant" pitchFamily="2" charset="0"/>
              </a:rPr>
              <a:t>etc</a:t>
            </a:r>
            <a:endParaRPr lang="en-GB" dirty="0">
              <a:solidFill>
                <a:schemeClr val="tx1">
                  <a:lumMod val="85000"/>
                  <a:lumOff val="15000"/>
                </a:schemeClr>
              </a:solidFill>
              <a:latin typeface="SassoonPrimaryInfant" pitchFamily="2" charset="0"/>
            </a:endParaRPr>
          </a:p>
        </p:txBody>
      </p:sp>
      <p:sp>
        <p:nvSpPr>
          <p:cNvPr id="5" name="Rounded Rectangle 4"/>
          <p:cNvSpPr/>
          <p:nvPr/>
        </p:nvSpPr>
        <p:spPr>
          <a:xfrm>
            <a:off x="34450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Photos of children in the past, discuss memories</a:t>
            </a:r>
          </a:p>
          <a:p>
            <a:pPr algn="ctr"/>
            <a:r>
              <a:rPr lang="en-GB" dirty="0" smtClean="0">
                <a:solidFill>
                  <a:schemeClr val="tx1">
                    <a:lumMod val="85000"/>
                    <a:lumOff val="15000"/>
                  </a:schemeClr>
                </a:solidFill>
                <a:latin typeface="SassoonPrimaryInfant" pitchFamily="2" charset="0"/>
              </a:rPr>
              <a:t>Stories including past/ present</a:t>
            </a:r>
            <a:endParaRPr lang="en-GB" dirty="0">
              <a:solidFill>
                <a:schemeClr val="tx1">
                  <a:lumMod val="85000"/>
                  <a:lumOff val="15000"/>
                </a:schemeClr>
              </a:solidFill>
              <a:latin typeface="SassoonPrimaryInfant" pitchFamily="2" charset="0"/>
            </a:endParaRPr>
          </a:p>
        </p:txBody>
      </p:sp>
      <p:sp>
        <p:nvSpPr>
          <p:cNvPr id="6" name="Rounded Rectangle 5"/>
          <p:cNvSpPr/>
          <p:nvPr/>
        </p:nvSpPr>
        <p:spPr>
          <a:xfrm>
            <a:off x="63406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People who help us visits – fire service, nurse etc.</a:t>
            </a:r>
          </a:p>
          <a:p>
            <a:pPr algn="ctr"/>
            <a:r>
              <a:rPr lang="en-GB" dirty="0" smtClean="0">
                <a:solidFill>
                  <a:schemeClr val="tx1">
                    <a:lumMod val="85000"/>
                    <a:lumOff val="15000"/>
                  </a:schemeClr>
                </a:solidFill>
                <a:latin typeface="SassoonPrimaryInfant" pitchFamily="2" charset="0"/>
              </a:rPr>
              <a:t>Animals &amp; </a:t>
            </a:r>
            <a:r>
              <a:rPr lang="en-GB" dirty="0" err="1" smtClean="0">
                <a:solidFill>
                  <a:schemeClr val="tx1">
                    <a:lumMod val="85000"/>
                    <a:lumOff val="15000"/>
                  </a:schemeClr>
                </a:solidFill>
                <a:latin typeface="SassoonPrimaryInfant" pitchFamily="2" charset="0"/>
              </a:rPr>
              <a:t>Minibeasts</a:t>
            </a:r>
            <a:endParaRPr lang="en-GB" dirty="0" smtClean="0">
              <a:solidFill>
                <a:schemeClr val="tx1">
                  <a:lumMod val="85000"/>
                  <a:lumOff val="15000"/>
                </a:schemeClr>
              </a:solidFill>
              <a:latin typeface="SassoonPrimaryInfant" pitchFamily="2" charset="0"/>
            </a:endParaRPr>
          </a:p>
        </p:txBody>
      </p:sp>
      <p:sp>
        <p:nvSpPr>
          <p:cNvPr id="7" name="Rounded Rectangle 6"/>
          <p:cNvSpPr/>
          <p:nvPr/>
        </p:nvSpPr>
        <p:spPr>
          <a:xfrm>
            <a:off x="92362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Explore different equipment, wind up toys, </a:t>
            </a:r>
            <a:r>
              <a:rPr lang="en-GB" dirty="0" err="1" smtClean="0">
                <a:solidFill>
                  <a:schemeClr val="tx1">
                    <a:lumMod val="85000"/>
                    <a:lumOff val="15000"/>
                  </a:schemeClr>
                </a:solidFill>
                <a:latin typeface="SassoonPrimaryInfant" pitchFamily="2" charset="0"/>
              </a:rPr>
              <a:t>Beebots</a:t>
            </a:r>
            <a:r>
              <a:rPr lang="en-GB" dirty="0" smtClean="0">
                <a:solidFill>
                  <a:schemeClr val="tx1">
                    <a:lumMod val="85000"/>
                    <a:lumOff val="15000"/>
                  </a:schemeClr>
                </a:solidFill>
                <a:latin typeface="SassoonPrimaryInfant" pitchFamily="2" charset="0"/>
              </a:rPr>
              <a:t> </a:t>
            </a:r>
            <a:r>
              <a:rPr lang="en-GB" dirty="0" err="1" smtClean="0">
                <a:solidFill>
                  <a:schemeClr val="tx1">
                    <a:lumMod val="85000"/>
                    <a:lumOff val="15000"/>
                  </a:schemeClr>
                </a:solidFill>
                <a:latin typeface="SassoonPrimaryInfant" pitchFamily="2" charset="0"/>
              </a:rPr>
              <a:t>etc</a:t>
            </a:r>
            <a:endParaRPr lang="en-GB" dirty="0">
              <a:solidFill>
                <a:schemeClr val="tx1">
                  <a:lumMod val="85000"/>
                  <a:lumOff val="15000"/>
                </a:schemeClr>
              </a:solidFill>
              <a:latin typeface="SassoonPrimaryInfant" pitchFamily="2" charset="0"/>
            </a:endParaRPr>
          </a:p>
        </p:txBody>
      </p:sp>
      <p:sp>
        <p:nvSpPr>
          <p:cNvPr id="8" name="Rounded Rectangle 7"/>
          <p:cNvSpPr/>
          <p:nvPr/>
        </p:nvSpPr>
        <p:spPr>
          <a:xfrm>
            <a:off x="5494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Maps, books from around the world, non-fiction books. Learn about contrasting areas</a:t>
            </a:r>
            <a:endParaRPr lang="en-GB" dirty="0">
              <a:solidFill>
                <a:schemeClr val="tx1">
                  <a:lumMod val="85000"/>
                  <a:lumOff val="15000"/>
                </a:schemeClr>
              </a:solidFill>
              <a:latin typeface="SassoonPrimaryInfant" pitchFamily="2" charset="0"/>
            </a:endParaRPr>
          </a:p>
        </p:txBody>
      </p:sp>
      <p:sp>
        <p:nvSpPr>
          <p:cNvPr id="9" name="Rounded Rectangle 8"/>
          <p:cNvSpPr/>
          <p:nvPr/>
        </p:nvSpPr>
        <p:spPr>
          <a:xfrm>
            <a:off x="34450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Explore homes, schools, a local building, area or transport from the past</a:t>
            </a:r>
            <a:endParaRPr lang="en-GB" dirty="0">
              <a:solidFill>
                <a:schemeClr val="tx1">
                  <a:lumMod val="85000"/>
                  <a:lumOff val="15000"/>
                </a:schemeClr>
              </a:solidFill>
              <a:latin typeface="SassoonPrimaryInfant" pitchFamily="2" charset="0"/>
            </a:endParaRPr>
          </a:p>
        </p:txBody>
      </p:sp>
      <p:sp>
        <p:nvSpPr>
          <p:cNvPr id="10" name="Rounded Rectangle 9"/>
          <p:cNvSpPr/>
          <p:nvPr/>
        </p:nvSpPr>
        <p:spPr>
          <a:xfrm>
            <a:off x="63406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2">
                    <a:lumMod val="25000"/>
                  </a:schemeClr>
                </a:solidFill>
                <a:latin typeface="SassoonPrimaryInfant" pitchFamily="2" charset="0"/>
              </a:rPr>
              <a:t>Manmade a natural materials.</a:t>
            </a:r>
          </a:p>
          <a:p>
            <a:pPr algn="ctr"/>
            <a:r>
              <a:rPr lang="en-GB" dirty="0" smtClean="0">
                <a:solidFill>
                  <a:schemeClr val="bg2">
                    <a:lumMod val="25000"/>
                  </a:schemeClr>
                </a:solidFill>
                <a:latin typeface="SassoonPrimaryInfant" pitchFamily="2" charset="0"/>
              </a:rPr>
              <a:t>The weather.</a:t>
            </a:r>
          </a:p>
          <a:p>
            <a:pPr algn="ctr"/>
            <a:r>
              <a:rPr lang="en-GB" dirty="0" smtClean="0">
                <a:solidFill>
                  <a:schemeClr val="bg2">
                    <a:lumMod val="25000"/>
                  </a:schemeClr>
                </a:solidFill>
                <a:latin typeface="SassoonPrimaryInfant" pitchFamily="2" charset="0"/>
              </a:rPr>
              <a:t>Our senses</a:t>
            </a:r>
            <a:endParaRPr lang="en-GB" dirty="0">
              <a:solidFill>
                <a:schemeClr val="bg2">
                  <a:lumMod val="25000"/>
                </a:schemeClr>
              </a:solidFill>
              <a:latin typeface="SassoonPrimaryInfant" pitchFamily="2" charset="0"/>
            </a:endParaRPr>
          </a:p>
        </p:txBody>
      </p:sp>
      <p:sp>
        <p:nvSpPr>
          <p:cNvPr id="11" name="Rounded Rectangle 10"/>
          <p:cNvSpPr/>
          <p:nvPr/>
        </p:nvSpPr>
        <p:spPr>
          <a:xfrm>
            <a:off x="92362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Special celebrations</a:t>
            </a:r>
          </a:p>
          <a:p>
            <a:pPr algn="ctr"/>
            <a:r>
              <a:rPr lang="en-GB" dirty="0" smtClean="0">
                <a:solidFill>
                  <a:schemeClr val="tx1">
                    <a:lumMod val="85000"/>
                    <a:lumOff val="15000"/>
                  </a:schemeClr>
                </a:solidFill>
                <a:latin typeface="SassoonPrimaryInfant" pitchFamily="2" charset="0"/>
              </a:rPr>
              <a:t>RE directed teaching</a:t>
            </a:r>
            <a:endParaRPr lang="en-GB" dirty="0">
              <a:solidFill>
                <a:schemeClr val="tx1">
                  <a:lumMod val="85000"/>
                  <a:lumOff val="15000"/>
                </a:schemeClr>
              </a:solidFill>
              <a:latin typeface="SassoonPrimaryInfant" pitchFamily="2" charset="0"/>
            </a:endParaRPr>
          </a:p>
        </p:txBody>
      </p:sp>
      <p:sp>
        <p:nvSpPr>
          <p:cNvPr id="12" name="Rounded Rectangle 11"/>
          <p:cNvSpPr/>
          <p:nvPr/>
        </p:nvSpPr>
        <p:spPr>
          <a:xfrm>
            <a:off x="1074823" y="2681036"/>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Discuss forces outside, water, twigs, snapping, push &amp; pull</a:t>
            </a:r>
            <a:endParaRPr lang="en-GB" dirty="0">
              <a:solidFill>
                <a:schemeClr val="tx1">
                  <a:lumMod val="85000"/>
                  <a:lumOff val="15000"/>
                </a:schemeClr>
              </a:solidFill>
              <a:latin typeface="SassoonPrimaryInfant" pitchFamily="2" charset="0"/>
            </a:endParaRPr>
          </a:p>
        </p:txBody>
      </p:sp>
      <p:sp>
        <p:nvSpPr>
          <p:cNvPr id="13" name="Rounded Rectangle 12"/>
          <p:cNvSpPr/>
          <p:nvPr/>
        </p:nvSpPr>
        <p:spPr>
          <a:xfrm>
            <a:off x="8726905" y="2681036"/>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lumMod val="85000"/>
                  <a:lumOff val="15000"/>
                </a:schemeClr>
              </a:solidFill>
              <a:latin typeface="SassoonPrimaryInfant" pitchFamily="2" charset="0"/>
            </a:endParaRPr>
          </a:p>
          <a:p>
            <a:pPr algn="ctr"/>
            <a:r>
              <a:rPr lang="en-GB" dirty="0" smtClean="0">
                <a:solidFill>
                  <a:schemeClr val="tx1">
                    <a:lumMod val="85000"/>
                    <a:lumOff val="15000"/>
                  </a:schemeClr>
                </a:solidFill>
                <a:latin typeface="SassoonPrimaryInfant" pitchFamily="2" charset="0"/>
              </a:rPr>
              <a:t>Floating &amp; Sinking, Shadows &amp; the seasons, Planting &amp; Growing, Ice &amp; Heat</a:t>
            </a:r>
          </a:p>
          <a:p>
            <a:pPr algn="ctr"/>
            <a:endParaRPr lang="en-GB" dirty="0">
              <a:solidFill>
                <a:schemeClr val="tx1">
                  <a:lumMod val="85000"/>
                  <a:lumOff val="15000"/>
                </a:schemeClr>
              </a:solidFill>
              <a:latin typeface="SassoonPrimaryInfant" pitchFamily="2" charset="0"/>
            </a:endParaRPr>
          </a:p>
        </p:txBody>
      </p:sp>
    </p:spTree>
    <p:extLst>
      <p:ext uri="{BB962C8B-B14F-4D97-AF65-F5344CB8AC3E}">
        <p14:creationId xmlns:p14="http://schemas.microsoft.com/office/powerpoint/2010/main" val="2415434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75748" y="2502568"/>
            <a:ext cx="3308684" cy="16603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FF66CC"/>
                </a:solidFill>
                <a:latin typeface="Coves" panose="02000500000000000000" pitchFamily="2" charset="0"/>
              </a:rPr>
              <a:t>Expressive Art &amp; Design</a:t>
            </a:r>
            <a:endParaRPr lang="en-GB" sz="3200" dirty="0"/>
          </a:p>
        </p:txBody>
      </p:sp>
      <p:sp>
        <p:nvSpPr>
          <p:cNvPr id="3" name="Rounded Rectangle 2"/>
          <p:cNvSpPr/>
          <p:nvPr/>
        </p:nvSpPr>
        <p:spPr>
          <a:xfrm>
            <a:off x="5494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Role play areas </a:t>
            </a:r>
          </a:p>
          <a:p>
            <a:pPr algn="ctr"/>
            <a:r>
              <a:rPr lang="en-GB" dirty="0" smtClean="0">
                <a:solidFill>
                  <a:schemeClr val="tx1">
                    <a:lumMod val="85000"/>
                    <a:lumOff val="15000"/>
                  </a:schemeClr>
                </a:solidFill>
                <a:latin typeface="SassoonPrimaryInfant" pitchFamily="2" charset="0"/>
              </a:rPr>
              <a:t>Small world play Dressing up, props, puppets</a:t>
            </a:r>
            <a:endParaRPr lang="en-GB" dirty="0">
              <a:solidFill>
                <a:schemeClr val="tx1">
                  <a:lumMod val="85000"/>
                  <a:lumOff val="15000"/>
                </a:schemeClr>
              </a:solidFill>
              <a:latin typeface="SassoonPrimaryInfant" pitchFamily="2" charset="0"/>
            </a:endParaRPr>
          </a:p>
        </p:txBody>
      </p:sp>
      <p:sp>
        <p:nvSpPr>
          <p:cNvPr id="5" name="Rounded Rectangle 4"/>
          <p:cNvSpPr/>
          <p:nvPr/>
        </p:nvSpPr>
        <p:spPr>
          <a:xfrm>
            <a:off x="34450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Cutting and sticking resources in provision; glue, scissors, tape, boxes, collage materials</a:t>
            </a:r>
            <a:endParaRPr lang="en-GB" dirty="0">
              <a:solidFill>
                <a:schemeClr val="tx1">
                  <a:lumMod val="85000"/>
                  <a:lumOff val="15000"/>
                </a:schemeClr>
              </a:solidFill>
              <a:latin typeface="SassoonPrimaryInfant" pitchFamily="2" charset="0"/>
            </a:endParaRPr>
          </a:p>
        </p:txBody>
      </p:sp>
      <p:sp>
        <p:nvSpPr>
          <p:cNvPr id="6" name="Rounded Rectangle 5"/>
          <p:cNvSpPr/>
          <p:nvPr/>
        </p:nvSpPr>
        <p:spPr>
          <a:xfrm>
            <a:off x="63406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Free choice creating provision &amp; directed art lessons on specific artists and skills</a:t>
            </a:r>
          </a:p>
        </p:txBody>
      </p:sp>
      <p:sp>
        <p:nvSpPr>
          <p:cNvPr id="7" name="Rounded Rectangle 6"/>
          <p:cNvSpPr/>
          <p:nvPr/>
        </p:nvSpPr>
        <p:spPr>
          <a:xfrm>
            <a:off x="9236244" y="645695"/>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Variety of music and songs from different cultures</a:t>
            </a:r>
          </a:p>
          <a:p>
            <a:pPr algn="ctr"/>
            <a:r>
              <a:rPr lang="en-GB" dirty="0" smtClean="0">
                <a:solidFill>
                  <a:schemeClr val="tx1">
                    <a:lumMod val="85000"/>
                    <a:lumOff val="15000"/>
                  </a:schemeClr>
                </a:solidFill>
                <a:latin typeface="SassoonPrimaryInfant" pitchFamily="2" charset="0"/>
              </a:rPr>
              <a:t>Range of instruments</a:t>
            </a:r>
            <a:endParaRPr lang="en-GB" dirty="0">
              <a:solidFill>
                <a:schemeClr val="tx1">
                  <a:lumMod val="85000"/>
                  <a:lumOff val="15000"/>
                </a:schemeClr>
              </a:solidFill>
              <a:latin typeface="SassoonPrimaryInfant" pitchFamily="2" charset="0"/>
            </a:endParaRPr>
          </a:p>
        </p:txBody>
      </p:sp>
      <p:sp>
        <p:nvSpPr>
          <p:cNvPr id="8" name="Rounded Rectangle 7"/>
          <p:cNvSpPr/>
          <p:nvPr/>
        </p:nvSpPr>
        <p:spPr>
          <a:xfrm>
            <a:off x="5494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Direct music teaching, call and response, songs and rhyme</a:t>
            </a:r>
            <a:endParaRPr lang="en-GB" dirty="0">
              <a:solidFill>
                <a:schemeClr val="tx1">
                  <a:lumMod val="85000"/>
                  <a:lumOff val="15000"/>
                </a:schemeClr>
              </a:solidFill>
              <a:latin typeface="SassoonPrimaryInfant" pitchFamily="2" charset="0"/>
            </a:endParaRPr>
          </a:p>
        </p:txBody>
      </p:sp>
      <p:sp>
        <p:nvSpPr>
          <p:cNvPr id="9" name="Rounded Rectangle 8"/>
          <p:cNvSpPr/>
          <p:nvPr/>
        </p:nvSpPr>
        <p:spPr>
          <a:xfrm>
            <a:off x="34450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Focus on directed art skill teaching- process not end product</a:t>
            </a:r>
            <a:endParaRPr lang="en-GB" dirty="0">
              <a:solidFill>
                <a:schemeClr val="tx1">
                  <a:lumMod val="85000"/>
                  <a:lumOff val="15000"/>
                </a:schemeClr>
              </a:solidFill>
              <a:latin typeface="SassoonPrimaryInfant" pitchFamily="2" charset="0"/>
            </a:endParaRPr>
          </a:p>
        </p:txBody>
      </p:sp>
      <p:sp>
        <p:nvSpPr>
          <p:cNvPr id="10" name="Rounded Rectangle 9"/>
          <p:cNvSpPr/>
          <p:nvPr/>
        </p:nvSpPr>
        <p:spPr>
          <a:xfrm>
            <a:off x="63406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2">
                    <a:lumMod val="25000"/>
                  </a:schemeClr>
                </a:solidFill>
                <a:latin typeface="SassoonPrimaryInfant" pitchFamily="2" charset="0"/>
              </a:rPr>
              <a:t>Daily nursery rhymes, action songs</a:t>
            </a:r>
            <a:endParaRPr lang="en-GB" dirty="0">
              <a:solidFill>
                <a:schemeClr val="bg2">
                  <a:lumMod val="25000"/>
                </a:schemeClr>
              </a:solidFill>
              <a:latin typeface="SassoonPrimaryInfant" pitchFamily="2" charset="0"/>
            </a:endParaRPr>
          </a:p>
        </p:txBody>
      </p:sp>
      <p:sp>
        <p:nvSpPr>
          <p:cNvPr id="11" name="Rounded Rectangle 10"/>
          <p:cNvSpPr/>
          <p:nvPr/>
        </p:nvSpPr>
        <p:spPr>
          <a:xfrm>
            <a:off x="9236244" y="4716377"/>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Sculpture, clay, collage, junk modelling, textiles opportunities</a:t>
            </a:r>
            <a:endParaRPr lang="en-GB" dirty="0">
              <a:solidFill>
                <a:schemeClr val="tx1">
                  <a:lumMod val="85000"/>
                  <a:lumOff val="15000"/>
                </a:schemeClr>
              </a:solidFill>
              <a:latin typeface="SassoonPrimaryInfant" pitchFamily="2" charset="0"/>
            </a:endParaRPr>
          </a:p>
        </p:txBody>
      </p:sp>
      <p:sp>
        <p:nvSpPr>
          <p:cNvPr id="12" name="Rounded Rectangle 11"/>
          <p:cNvSpPr/>
          <p:nvPr/>
        </p:nvSpPr>
        <p:spPr>
          <a:xfrm>
            <a:off x="1074823" y="2681036"/>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Discuss forces outside, water, twigs, snapping, push &amp; pull</a:t>
            </a:r>
            <a:endParaRPr lang="en-GB" dirty="0">
              <a:solidFill>
                <a:schemeClr val="tx1">
                  <a:lumMod val="85000"/>
                  <a:lumOff val="15000"/>
                </a:schemeClr>
              </a:solidFill>
              <a:latin typeface="SassoonPrimaryInfant" pitchFamily="2" charset="0"/>
            </a:endParaRPr>
          </a:p>
        </p:txBody>
      </p:sp>
      <p:sp>
        <p:nvSpPr>
          <p:cNvPr id="13" name="Rounded Rectangle 12"/>
          <p:cNvSpPr/>
          <p:nvPr/>
        </p:nvSpPr>
        <p:spPr>
          <a:xfrm>
            <a:off x="8726905" y="2681036"/>
            <a:ext cx="2458452" cy="13034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85000"/>
                    <a:lumOff val="15000"/>
                  </a:schemeClr>
                </a:solidFill>
                <a:latin typeface="SassoonPrimaryInfant" pitchFamily="2" charset="0"/>
              </a:rPr>
              <a:t>Opportunities to watch performances: music, pantomime </a:t>
            </a:r>
            <a:r>
              <a:rPr lang="en-GB" dirty="0" err="1" smtClean="0">
                <a:solidFill>
                  <a:schemeClr val="tx1">
                    <a:lumMod val="85000"/>
                    <a:lumOff val="15000"/>
                  </a:schemeClr>
                </a:solidFill>
                <a:latin typeface="SassoonPrimaryInfant" pitchFamily="2" charset="0"/>
              </a:rPr>
              <a:t>etc</a:t>
            </a:r>
            <a:endParaRPr lang="en-GB" dirty="0">
              <a:solidFill>
                <a:schemeClr val="tx1">
                  <a:lumMod val="85000"/>
                  <a:lumOff val="15000"/>
                </a:schemeClr>
              </a:solidFill>
              <a:latin typeface="SassoonPrimaryInfant" pitchFamily="2" charset="0"/>
            </a:endParaRPr>
          </a:p>
        </p:txBody>
      </p:sp>
    </p:spTree>
    <p:extLst>
      <p:ext uri="{BB962C8B-B14F-4D97-AF65-F5344CB8AC3E}">
        <p14:creationId xmlns:p14="http://schemas.microsoft.com/office/powerpoint/2010/main" val="3646334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75748" y="2502568"/>
            <a:ext cx="3308684" cy="1660358"/>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bg1"/>
                </a:solidFill>
                <a:latin typeface="Coves" panose="02000500000000000000" pitchFamily="2" charset="0"/>
              </a:rPr>
              <a:t>Characteristics of Effective Learning</a:t>
            </a:r>
            <a:endParaRPr lang="en-GB" sz="3200" dirty="0">
              <a:solidFill>
                <a:schemeClr val="bg1"/>
              </a:solidFill>
            </a:endParaRPr>
          </a:p>
        </p:txBody>
      </p:sp>
      <p:sp>
        <p:nvSpPr>
          <p:cNvPr id="3" name="Rounded Rectangle 2"/>
          <p:cNvSpPr/>
          <p:nvPr/>
        </p:nvSpPr>
        <p:spPr>
          <a:xfrm>
            <a:off x="549444" y="645695"/>
            <a:ext cx="2458452" cy="130342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assoonPrimaryInfant" pitchFamily="2" charset="0"/>
              </a:rPr>
              <a:t>Provide different resources to increase their experiences</a:t>
            </a:r>
            <a:endParaRPr lang="en-GB" dirty="0">
              <a:solidFill>
                <a:schemeClr val="bg1"/>
              </a:solidFill>
              <a:latin typeface="SassoonPrimaryInfant" pitchFamily="2" charset="0"/>
            </a:endParaRPr>
          </a:p>
        </p:txBody>
      </p:sp>
      <p:sp>
        <p:nvSpPr>
          <p:cNvPr id="5" name="Rounded Rectangle 4"/>
          <p:cNvSpPr/>
          <p:nvPr/>
        </p:nvSpPr>
        <p:spPr>
          <a:xfrm>
            <a:off x="3445044" y="645695"/>
            <a:ext cx="2458452" cy="130342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assoonPrimaryInfant" pitchFamily="2" charset="0"/>
              </a:rPr>
              <a:t>Provide a well ordered environment to increase independence</a:t>
            </a:r>
            <a:endParaRPr lang="en-GB" dirty="0">
              <a:solidFill>
                <a:schemeClr val="bg1"/>
              </a:solidFill>
              <a:latin typeface="SassoonPrimaryInfant" pitchFamily="2" charset="0"/>
            </a:endParaRPr>
          </a:p>
        </p:txBody>
      </p:sp>
      <p:sp>
        <p:nvSpPr>
          <p:cNvPr id="6" name="Rounded Rectangle 5"/>
          <p:cNvSpPr/>
          <p:nvPr/>
        </p:nvSpPr>
        <p:spPr>
          <a:xfrm>
            <a:off x="6340644" y="645695"/>
            <a:ext cx="2458452" cy="130342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assoonPrimaryInfant" pitchFamily="2" charset="0"/>
              </a:rPr>
              <a:t>Organise space and resources for good collaboration with peers</a:t>
            </a:r>
          </a:p>
        </p:txBody>
      </p:sp>
      <p:sp>
        <p:nvSpPr>
          <p:cNvPr id="7" name="Rounded Rectangle 6"/>
          <p:cNvSpPr/>
          <p:nvPr/>
        </p:nvSpPr>
        <p:spPr>
          <a:xfrm>
            <a:off x="9236244" y="645695"/>
            <a:ext cx="2458452" cy="130342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assoonPrimaryInfant" pitchFamily="2" charset="0"/>
              </a:rPr>
              <a:t>Encourage children’s interests and provide non-fiction books to help them explore</a:t>
            </a:r>
            <a:endParaRPr lang="en-GB" dirty="0">
              <a:solidFill>
                <a:schemeClr val="bg1"/>
              </a:solidFill>
              <a:latin typeface="SassoonPrimaryInfant" pitchFamily="2" charset="0"/>
            </a:endParaRPr>
          </a:p>
        </p:txBody>
      </p:sp>
      <p:sp>
        <p:nvSpPr>
          <p:cNvPr id="8" name="Rounded Rectangle 7"/>
          <p:cNvSpPr/>
          <p:nvPr/>
        </p:nvSpPr>
        <p:spPr>
          <a:xfrm>
            <a:off x="549444" y="4716377"/>
            <a:ext cx="2458452" cy="130342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assoonPrimaryInfant" pitchFamily="2" charset="0"/>
              </a:rPr>
              <a:t>Help children to reflect on their learning- Seesaw</a:t>
            </a:r>
            <a:endParaRPr lang="en-GB" dirty="0">
              <a:solidFill>
                <a:schemeClr val="bg1"/>
              </a:solidFill>
              <a:latin typeface="SassoonPrimaryInfant" pitchFamily="2" charset="0"/>
            </a:endParaRPr>
          </a:p>
        </p:txBody>
      </p:sp>
      <p:sp>
        <p:nvSpPr>
          <p:cNvPr id="9" name="Rounded Rectangle 8"/>
          <p:cNvSpPr/>
          <p:nvPr/>
        </p:nvSpPr>
        <p:spPr>
          <a:xfrm>
            <a:off x="3445044" y="4716377"/>
            <a:ext cx="2458452" cy="130342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assoonPrimaryInfant" pitchFamily="2" charset="0"/>
              </a:rPr>
              <a:t>Make time and space for children to explore freely each day</a:t>
            </a:r>
            <a:endParaRPr lang="en-GB" dirty="0">
              <a:solidFill>
                <a:schemeClr val="bg1"/>
              </a:solidFill>
              <a:latin typeface="SassoonPrimaryInfant" pitchFamily="2" charset="0"/>
            </a:endParaRPr>
          </a:p>
        </p:txBody>
      </p:sp>
      <p:sp>
        <p:nvSpPr>
          <p:cNvPr id="10" name="Rounded Rectangle 9"/>
          <p:cNvSpPr/>
          <p:nvPr/>
        </p:nvSpPr>
        <p:spPr>
          <a:xfrm>
            <a:off x="6340644" y="4716377"/>
            <a:ext cx="2458452" cy="130342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assoonPrimaryInfant" pitchFamily="2" charset="0"/>
              </a:rPr>
              <a:t>Support children to challenge themselves and assess possible risks </a:t>
            </a:r>
            <a:endParaRPr lang="en-GB" dirty="0">
              <a:solidFill>
                <a:schemeClr val="bg1"/>
              </a:solidFill>
              <a:latin typeface="SassoonPrimaryInfant" pitchFamily="2" charset="0"/>
            </a:endParaRPr>
          </a:p>
        </p:txBody>
      </p:sp>
      <p:sp>
        <p:nvSpPr>
          <p:cNvPr id="11" name="Rounded Rectangle 10"/>
          <p:cNvSpPr/>
          <p:nvPr/>
        </p:nvSpPr>
        <p:spPr>
          <a:xfrm>
            <a:off x="9236244" y="4716377"/>
            <a:ext cx="2458452" cy="130342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assoonPrimaryInfant" pitchFamily="2" charset="0"/>
              </a:rPr>
              <a:t>Enable the children to take ownership of their learning, e.g. patches </a:t>
            </a:r>
            <a:endParaRPr lang="en-GB" dirty="0">
              <a:solidFill>
                <a:schemeClr val="bg1"/>
              </a:solidFill>
              <a:latin typeface="SassoonPrimaryInfant" pitchFamily="2" charset="0"/>
            </a:endParaRPr>
          </a:p>
        </p:txBody>
      </p:sp>
      <p:sp>
        <p:nvSpPr>
          <p:cNvPr id="12" name="Rounded Rectangle 11"/>
          <p:cNvSpPr/>
          <p:nvPr/>
        </p:nvSpPr>
        <p:spPr>
          <a:xfrm>
            <a:off x="1074823" y="2681036"/>
            <a:ext cx="2458452" cy="130342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assoonPrimaryInfant" pitchFamily="2" charset="0"/>
              </a:rPr>
              <a:t>Offer support and guidance so children can explore through trial and error</a:t>
            </a:r>
            <a:endParaRPr lang="en-GB" dirty="0">
              <a:solidFill>
                <a:schemeClr val="bg1"/>
              </a:solidFill>
              <a:latin typeface="SassoonPrimaryInfant" pitchFamily="2" charset="0"/>
            </a:endParaRPr>
          </a:p>
        </p:txBody>
      </p:sp>
      <p:sp>
        <p:nvSpPr>
          <p:cNvPr id="13" name="Rounded Rectangle 12"/>
          <p:cNvSpPr/>
          <p:nvPr/>
        </p:nvSpPr>
        <p:spPr>
          <a:xfrm>
            <a:off x="8726905" y="2681036"/>
            <a:ext cx="2458452" cy="130342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assoonPrimaryInfant" pitchFamily="2" charset="0"/>
              </a:rPr>
              <a:t>High quality, open ended resources so children can play freely</a:t>
            </a:r>
            <a:endParaRPr lang="en-GB" dirty="0">
              <a:solidFill>
                <a:schemeClr val="bg1"/>
              </a:solidFill>
              <a:latin typeface="SassoonPrimaryInfant" pitchFamily="2" charset="0"/>
            </a:endParaRPr>
          </a:p>
        </p:txBody>
      </p:sp>
    </p:spTree>
    <p:extLst>
      <p:ext uri="{BB962C8B-B14F-4D97-AF65-F5344CB8AC3E}">
        <p14:creationId xmlns:p14="http://schemas.microsoft.com/office/powerpoint/2010/main" val="564516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31" b="99077" l="1252" r="99218">
                        <a14:foregroundMark x1="25352" y1="4000" x2="36776" y2="15692"/>
                        <a14:foregroundMark x1="49765" y1="54769" x2="49765" y2="54769"/>
                        <a14:foregroundMark x1="61189" y1="44308" x2="61189" y2="44308"/>
                        <a14:foregroundMark x1="60876" y1="15692" x2="60876" y2="15692"/>
                        <a14:foregroundMark x1="49452" y1="4923" x2="49452" y2="4923"/>
                        <a14:foregroundMark x1="38498" y1="15692" x2="38498" y2="15692"/>
                        <a14:foregroundMark x1="38498" y1="44308" x2="38498" y2="44308"/>
                        <a14:foregroundMark x1="73865" y1="4000" x2="85603" y2="14462"/>
                        <a14:foregroundMark x1="85603" y1="14462" x2="85603" y2="14462"/>
                        <a14:foregroundMark x1="85290" y1="18462" x2="85915" y2="42462"/>
                        <a14:foregroundMark x1="85915" y1="44923" x2="85915" y2="44923"/>
                        <a14:foregroundMark x1="85915" y1="46462" x2="74178" y2="55385"/>
                        <a14:foregroundMark x1="73865" y1="55385" x2="62441" y2="43692"/>
                        <a14:foregroundMark x1="62911" y1="43692" x2="62128" y2="12923"/>
                        <a14:foregroundMark x1="62128" y1="13538" x2="62128" y2="13538"/>
                        <a14:foregroundMark x1="49296" y1="4308" x2="60407" y2="14154"/>
                        <a14:foregroundMark x1="60876" y1="15692" x2="61033" y2="43077"/>
                        <a14:foregroundMark x1="25196" y1="4308" x2="14241" y2="14769"/>
                        <a14:foregroundMark x1="14241" y1="15385" x2="14241" y2="43385"/>
                        <a14:foregroundMark x1="14241" y1="44000" x2="25822" y2="54769"/>
                        <a14:foregroundMark x1="13302" y1="45846" x2="24413" y2="56615"/>
                        <a14:foregroundMark x1="24413" y1="57538" x2="24570" y2="85846"/>
                        <a14:foregroundMark x1="24413" y1="86462" x2="12989" y2="97231"/>
                        <a14:foregroundMark x1="12989" y1="97538" x2="1878" y2="85538"/>
                        <a14:foregroundMark x1="1878" y1="85538" x2="1878" y2="56308"/>
                        <a14:foregroundMark x1="1878" y1="56615" x2="12989" y2="45538"/>
                        <a14:foregroundMark x1="25978" y1="55077" x2="36933" y2="44308"/>
                        <a14:foregroundMark x1="36933" y1="44308" x2="37089" y2="14462"/>
                        <a14:foregroundMark x1="25978" y1="57846" x2="25978" y2="57846"/>
                        <a14:foregroundMark x1="26135" y1="58462" x2="26448" y2="86462"/>
                        <a14:foregroundMark x1="26448" y1="86462" x2="37246" y2="97231"/>
                        <a14:foregroundMark x1="37559" y1="97538" x2="49139" y2="86769"/>
                        <a14:foregroundMark x1="49139" y1="86154" x2="48826" y2="56923"/>
                        <a14:foregroundMark x1="48826" y1="57231" x2="37402" y2="46154"/>
                        <a14:foregroundMark x1="50548" y1="58154" x2="50548" y2="58154"/>
                        <a14:foregroundMark x1="50548" y1="58769" x2="62285" y2="46462"/>
                        <a14:foregroundMark x1="62285" y1="47385" x2="73396" y2="57538"/>
                        <a14:foregroundMark x1="73396" y1="58769" x2="73396" y2="86462"/>
                        <a14:foregroundMark x1="73396" y1="87077" x2="62128" y2="97846"/>
                        <a14:foregroundMark x1="61815" y1="98154" x2="50391" y2="85846"/>
                        <a14:foregroundMark x1="50861" y1="86769" x2="50861" y2="57846"/>
                        <a14:foregroundMark x1="86228" y1="46769" x2="86228" y2="46769"/>
                        <a14:foregroundMark x1="86228" y1="47077" x2="97809" y2="56923"/>
                        <a14:foregroundMark x1="97809" y1="58462" x2="97809" y2="85846"/>
                        <a14:foregroundMark x1="97809" y1="87077" x2="86541" y2="97846"/>
                        <a14:foregroundMark x1="86854" y1="98154" x2="74804" y2="86462"/>
                        <a14:foregroundMark x1="75274" y1="86769" x2="74961" y2="57538"/>
                        <a14:foregroundMark x1="75274" y1="58154" x2="86072" y2="47692"/>
                        <a14:foregroundMark x1="38498" y1="16308" x2="48983" y2="4615"/>
                        <a14:foregroundMark x1="38185" y1="16615" x2="38654" y2="43077"/>
                      </a14:backgroundRemoval>
                    </a14:imgEffect>
                  </a14:imgLayer>
                </a14:imgProps>
              </a:ext>
            </a:extLst>
          </a:blip>
          <a:stretch>
            <a:fillRect/>
          </a:stretch>
        </p:blipFill>
        <p:spPr>
          <a:xfrm>
            <a:off x="5965371" y="941696"/>
            <a:ext cx="5545312" cy="2847870"/>
          </a:xfrm>
          <a:prstGeom prst="rect">
            <a:avLst/>
          </a:prstGeom>
        </p:spPr>
      </p:pic>
      <p:sp>
        <p:nvSpPr>
          <p:cNvPr id="8" name="Content Placeholder 7"/>
          <p:cNvSpPr>
            <a:spLocks noGrp="1"/>
          </p:cNvSpPr>
          <p:nvPr>
            <p:ph idx="1"/>
          </p:nvPr>
        </p:nvSpPr>
        <p:spPr>
          <a:xfrm>
            <a:off x="2243919" y="283428"/>
            <a:ext cx="7186684" cy="658268"/>
          </a:xfrm>
        </p:spPr>
        <p:txBody>
          <a:bodyPr>
            <a:normAutofit/>
          </a:bodyPr>
          <a:lstStyle/>
          <a:p>
            <a:pPr marL="0" indent="0">
              <a:buNone/>
            </a:pPr>
            <a:r>
              <a:rPr lang="en-GB" sz="3600" dirty="0" smtClean="0">
                <a:solidFill>
                  <a:srgbClr val="FF66CC"/>
                </a:solidFill>
                <a:latin typeface="Coves" panose="02000500000000000000" pitchFamily="2" charset="0"/>
              </a:rPr>
              <a:t>The Statutory EYFS Framework</a:t>
            </a:r>
            <a:endParaRPr lang="en-GB" sz="3600" dirty="0">
              <a:solidFill>
                <a:srgbClr val="FF66CC"/>
              </a:solidFill>
              <a:latin typeface="Coves" panose="02000500000000000000" pitchFamily="2" charset="0"/>
            </a:endParaRPr>
          </a:p>
        </p:txBody>
      </p:sp>
      <p:sp>
        <p:nvSpPr>
          <p:cNvPr id="9" name="Rounded Rectangle 8"/>
          <p:cNvSpPr/>
          <p:nvPr/>
        </p:nvSpPr>
        <p:spPr>
          <a:xfrm>
            <a:off x="5965371" y="4016150"/>
            <a:ext cx="5805715" cy="2544308"/>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smtClean="0">
              <a:solidFill>
                <a:schemeClr val="tx1"/>
              </a:solidFill>
            </a:endParaRPr>
          </a:p>
          <a:p>
            <a:pPr algn="ctr"/>
            <a:r>
              <a:rPr lang="en-GB" sz="1600" dirty="0" smtClean="0">
                <a:solidFill>
                  <a:schemeClr val="tx1"/>
                </a:solidFill>
                <a:latin typeface="SassoonPrimaryInfant" pitchFamily="2" charset="0"/>
              </a:rPr>
              <a:t>In addition, the ‘Characteristics of </a:t>
            </a:r>
            <a:r>
              <a:rPr lang="en-GB" sz="1600" dirty="0">
                <a:solidFill>
                  <a:schemeClr val="tx1"/>
                </a:solidFill>
                <a:latin typeface="SassoonPrimaryInfant" pitchFamily="2" charset="0"/>
              </a:rPr>
              <a:t>E</a:t>
            </a:r>
            <a:r>
              <a:rPr lang="en-GB" sz="1600" dirty="0" smtClean="0">
                <a:solidFill>
                  <a:schemeClr val="tx1"/>
                </a:solidFill>
                <a:latin typeface="SassoonPrimaryInfant" pitchFamily="2" charset="0"/>
              </a:rPr>
              <a:t>ffective Learning’ underpin learning and development across all areas and support the child to remain an effective and motivated learner.</a:t>
            </a:r>
          </a:p>
          <a:p>
            <a:pPr algn="ctr"/>
            <a:endParaRPr lang="en-GB" sz="1600" dirty="0">
              <a:solidFill>
                <a:schemeClr val="tx1"/>
              </a:solidFill>
              <a:latin typeface="SassoonPrimaryInfant" pitchFamily="2" charset="0"/>
            </a:endParaRPr>
          </a:p>
          <a:p>
            <a:pPr algn="ctr"/>
            <a:r>
              <a:rPr lang="en-GB" sz="1600" b="1" dirty="0" smtClean="0">
                <a:solidFill>
                  <a:schemeClr val="tx1"/>
                </a:solidFill>
                <a:latin typeface="SassoonPrimaryInfant" pitchFamily="2" charset="0"/>
              </a:rPr>
              <a:t>The Characteristics of Effective Learning are:</a:t>
            </a:r>
          </a:p>
          <a:p>
            <a:pPr algn="ctr"/>
            <a:endParaRPr lang="en-GB" sz="1600" b="1" dirty="0">
              <a:solidFill>
                <a:schemeClr val="tx1"/>
              </a:solidFill>
              <a:latin typeface="SassoonPrimaryInfant" pitchFamily="2" charset="0"/>
            </a:endParaRPr>
          </a:p>
          <a:p>
            <a:pPr algn="ctr"/>
            <a:r>
              <a:rPr lang="en-GB" sz="1600" b="1" dirty="0" smtClean="0">
                <a:solidFill>
                  <a:schemeClr val="tx1"/>
                </a:solidFill>
                <a:latin typeface="SassoonPrimaryInfant" pitchFamily="2" charset="0"/>
              </a:rPr>
              <a:t>Playing and exploring – engagement</a:t>
            </a:r>
          </a:p>
          <a:p>
            <a:pPr algn="ctr"/>
            <a:r>
              <a:rPr lang="en-GB" sz="1600" b="1" dirty="0" smtClean="0">
                <a:solidFill>
                  <a:schemeClr val="tx1"/>
                </a:solidFill>
                <a:latin typeface="SassoonPrimaryInfant" pitchFamily="2" charset="0"/>
              </a:rPr>
              <a:t>Active learning – motivation</a:t>
            </a:r>
          </a:p>
          <a:p>
            <a:pPr algn="ctr"/>
            <a:r>
              <a:rPr lang="en-GB" sz="1600" b="1" dirty="0" smtClean="0">
                <a:solidFill>
                  <a:schemeClr val="tx1"/>
                </a:solidFill>
                <a:latin typeface="SassoonPrimaryInfant" pitchFamily="2" charset="0"/>
              </a:rPr>
              <a:t>Creating and thinking critically – thinking</a:t>
            </a:r>
          </a:p>
          <a:p>
            <a:pPr algn="ctr"/>
            <a:endParaRPr lang="en-GB" sz="1600" dirty="0">
              <a:solidFill>
                <a:schemeClr val="tx1"/>
              </a:solidFill>
            </a:endParaRPr>
          </a:p>
        </p:txBody>
      </p:sp>
      <p:sp>
        <p:nvSpPr>
          <p:cNvPr id="10" name="Rounded Rectangle 9"/>
          <p:cNvSpPr/>
          <p:nvPr/>
        </p:nvSpPr>
        <p:spPr>
          <a:xfrm>
            <a:off x="333830" y="1175657"/>
            <a:ext cx="5312228" cy="5384801"/>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latin typeface="SassoonPrimaryInfant" pitchFamily="2" charset="0"/>
              </a:rPr>
              <a:t>The Early Learning Goals (ELGs) are the knowledge, skills and understanding which young children should have acquired by the end of their Reception year.</a:t>
            </a:r>
          </a:p>
          <a:p>
            <a:pPr algn="ctr"/>
            <a:endParaRPr lang="en-GB" sz="1600" dirty="0">
              <a:solidFill>
                <a:schemeClr val="tx1"/>
              </a:solidFill>
              <a:latin typeface="SassoonPrimaryInfant" pitchFamily="2" charset="0"/>
            </a:endParaRPr>
          </a:p>
          <a:p>
            <a:pPr algn="ctr"/>
            <a:r>
              <a:rPr lang="en-GB" sz="1600" dirty="0" smtClean="0">
                <a:solidFill>
                  <a:schemeClr val="tx1"/>
                </a:solidFill>
                <a:latin typeface="SassoonPrimaryInfant" pitchFamily="2" charset="0"/>
              </a:rPr>
              <a:t>There are three prime areas of learning</a:t>
            </a:r>
          </a:p>
          <a:p>
            <a:pPr algn="ctr"/>
            <a:endParaRPr lang="en-GB" sz="1600" dirty="0">
              <a:solidFill>
                <a:schemeClr val="tx1"/>
              </a:solidFill>
              <a:latin typeface="SassoonPrimaryInfant" pitchFamily="2" charset="0"/>
            </a:endParaRPr>
          </a:p>
          <a:p>
            <a:pPr algn="ctr"/>
            <a:r>
              <a:rPr lang="en-GB" sz="1600" b="1" dirty="0" smtClean="0">
                <a:solidFill>
                  <a:schemeClr val="tx1"/>
                </a:solidFill>
                <a:latin typeface="SassoonPrimaryInfant" pitchFamily="2" charset="0"/>
              </a:rPr>
              <a:t>Communication and Language Development</a:t>
            </a:r>
          </a:p>
          <a:p>
            <a:pPr algn="ctr"/>
            <a:endParaRPr lang="en-GB" sz="1600" b="1" dirty="0">
              <a:solidFill>
                <a:schemeClr val="tx1"/>
              </a:solidFill>
              <a:latin typeface="SassoonPrimaryInfant" pitchFamily="2" charset="0"/>
            </a:endParaRPr>
          </a:p>
          <a:p>
            <a:pPr algn="ctr"/>
            <a:r>
              <a:rPr lang="en-GB" sz="1600" b="1" dirty="0" smtClean="0">
                <a:solidFill>
                  <a:schemeClr val="tx1"/>
                </a:solidFill>
                <a:latin typeface="SassoonPrimaryInfant" pitchFamily="2" charset="0"/>
              </a:rPr>
              <a:t>Personal, Social and Emotional Development</a:t>
            </a:r>
          </a:p>
          <a:p>
            <a:pPr algn="ctr"/>
            <a:endParaRPr lang="en-GB" sz="1600" b="1" dirty="0">
              <a:solidFill>
                <a:schemeClr val="tx1"/>
              </a:solidFill>
              <a:latin typeface="SassoonPrimaryInfant" pitchFamily="2" charset="0"/>
            </a:endParaRPr>
          </a:p>
          <a:p>
            <a:pPr algn="ctr"/>
            <a:r>
              <a:rPr lang="en-GB" sz="1600" b="1" dirty="0" smtClean="0">
                <a:solidFill>
                  <a:schemeClr val="tx1"/>
                </a:solidFill>
                <a:latin typeface="SassoonPrimaryInfant" pitchFamily="2" charset="0"/>
              </a:rPr>
              <a:t>Physical Development</a:t>
            </a:r>
          </a:p>
          <a:p>
            <a:pPr algn="ctr"/>
            <a:endParaRPr lang="en-GB" sz="1600" dirty="0">
              <a:solidFill>
                <a:schemeClr val="tx1"/>
              </a:solidFill>
              <a:latin typeface="SassoonPrimaryInfant" pitchFamily="2" charset="0"/>
            </a:endParaRPr>
          </a:p>
          <a:p>
            <a:pPr algn="ctr"/>
            <a:r>
              <a:rPr lang="en-GB" sz="1600" dirty="0" smtClean="0">
                <a:solidFill>
                  <a:schemeClr val="tx1"/>
                </a:solidFill>
                <a:latin typeface="SassoonPrimaryInfant" pitchFamily="2" charset="0"/>
              </a:rPr>
              <a:t>There are four core areas of learning:</a:t>
            </a:r>
          </a:p>
          <a:p>
            <a:pPr algn="ctr"/>
            <a:endParaRPr lang="en-GB" sz="1600" dirty="0">
              <a:solidFill>
                <a:schemeClr val="tx1"/>
              </a:solidFill>
              <a:latin typeface="SassoonPrimaryInfant" pitchFamily="2" charset="0"/>
            </a:endParaRPr>
          </a:p>
          <a:p>
            <a:pPr algn="ctr"/>
            <a:r>
              <a:rPr lang="en-GB" sz="1600" b="1" dirty="0" smtClean="0">
                <a:solidFill>
                  <a:schemeClr val="tx1"/>
                </a:solidFill>
                <a:latin typeface="SassoonPrimaryInfant" pitchFamily="2" charset="0"/>
              </a:rPr>
              <a:t>Literacy</a:t>
            </a:r>
          </a:p>
          <a:p>
            <a:pPr algn="ctr"/>
            <a:endParaRPr lang="en-GB" sz="1600" b="1" dirty="0">
              <a:solidFill>
                <a:schemeClr val="tx1"/>
              </a:solidFill>
              <a:latin typeface="SassoonPrimaryInfant" pitchFamily="2" charset="0"/>
            </a:endParaRPr>
          </a:p>
          <a:p>
            <a:pPr algn="ctr"/>
            <a:r>
              <a:rPr lang="en-GB" sz="1600" b="1" dirty="0" smtClean="0">
                <a:solidFill>
                  <a:schemeClr val="tx1"/>
                </a:solidFill>
                <a:latin typeface="SassoonPrimaryInfant" pitchFamily="2" charset="0"/>
              </a:rPr>
              <a:t>Maths</a:t>
            </a:r>
          </a:p>
          <a:p>
            <a:pPr algn="ctr"/>
            <a:endParaRPr lang="en-GB" sz="1600" b="1" dirty="0">
              <a:solidFill>
                <a:schemeClr val="tx1"/>
              </a:solidFill>
              <a:latin typeface="SassoonPrimaryInfant" pitchFamily="2" charset="0"/>
            </a:endParaRPr>
          </a:p>
          <a:p>
            <a:pPr algn="ctr"/>
            <a:r>
              <a:rPr lang="en-GB" sz="1600" b="1" dirty="0" smtClean="0">
                <a:solidFill>
                  <a:schemeClr val="tx1"/>
                </a:solidFill>
                <a:latin typeface="SassoonPrimaryInfant" pitchFamily="2" charset="0"/>
              </a:rPr>
              <a:t>Understanding of the World</a:t>
            </a:r>
          </a:p>
          <a:p>
            <a:pPr algn="ctr"/>
            <a:endParaRPr lang="en-GB" sz="1600" b="1" dirty="0">
              <a:solidFill>
                <a:schemeClr val="tx1"/>
              </a:solidFill>
              <a:latin typeface="SassoonPrimaryInfant" pitchFamily="2" charset="0"/>
            </a:endParaRPr>
          </a:p>
          <a:p>
            <a:pPr algn="ctr"/>
            <a:r>
              <a:rPr lang="en-GB" sz="1600" b="1" dirty="0" smtClean="0">
                <a:solidFill>
                  <a:schemeClr val="tx1"/>
                </a:solidFill>
                <a:latin typeface="SassoonPrimaryInfant" pitchFamily="2" charset="0"/>
              </a:rPr>
              <a:t>Expressive Arts and Design</a:t>
            </a:r>
          </a:p>
        </p:txBody>
      </p:sp>
    </p:spTree>
    <p:extLst>
      <p:ext uri="{BB962C8B-B14F-4D97-AF65-F5344CB8AC3E}">
        <p14:creationId xmlns:p14="http://schemas.microsoft.com/office/powerpoint/2010/main" val="660786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52400"/>
            <a:ext cx="10515600" cy="966788"/>
          </a:xfrm>
        </p:spPr>
        <p:txBody>
          <a:bodyPr/>
          <a:lstStyle/>
          <a:p>
            <a:pPr algn="ctr"/>
            <a:r>
              <a:rPr lang="en-GB" dirty="0" smtClean="0">
                <a:solidFill>
                  <a:srgbClr val="FF66CC"/>
                </a:solidFill>
                <a:latin typeface="Coves" panose="02000500000000000000" pitchFamily="2" charset="0"/>
              </a:rPr>
              <a:t>Planning in the EYFS</a:t>
            </a:r>
            <a:endParaRPr lang="en-GB" dirty="0">
              <a:solidFill>
                <a:srgbClr val="FF66CC"/>
              </a:solidFill>
              <a:latin typeface="Coves" panose="02000500000000000000" pitchFamily="2" charset="0"/>
            </a:endParaRPr>
          </a:p>
        </p:txBody>
      </p:sp>
      <p:sp>
        <p:nvSpPr>
          <p:cNvPr id="4" name="Rounded Rectangle 3"/>
          <p:cNvSpPr/>
          <p:nvPr/>
        </p:nvSpPr>
        <p:spPr>
          <a:xfrm>
            <a:off x="359944" y="1134226"/>
            <a:ext cx="4819650" cy="5298394"/>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500" dirty="0" smtClean="0">
                <a:solidFill>
                  <a:schemeClr val="tx1"/>
                </a:solidFill>
                <a:latin typeface="SassoonPrimaryInfant" pitchFamily="2" charset="0"/>
              </a:rPr>
              <a:t>Our </a:t>
            </a:r>
            <a:r>
              <a:rPr lang="en-GB" sz="1500" dirty="0" smtClean="0">
                <a:solidFill>
                  <a:schemeClr val="tx1"/>
                </a:solidFill>
                <a:latin typeface="SassoonPrimaryInfant" pitchFamily="2" charset="0"/>
              </a:rPr>
              <a:t>planning focuses on the children’s needs, their interests and their stages of development. We seek opportunities to make links between the areas of learning and use them to plan in next steps accordingly. </a:t>
            </a:r>
          </a:p>
          <a:p>
            <a:endParaRPr lang="en-GB" sz="1500" dirty="0">
              <a:solidFill>
                <a:schemeClr val="tx1"/>
              </a:solidFill>
              <a:latin typeface="SassoonPrimaryInfant" pitchFamily="2" charset="0"/>
            </a:endParaRPr>
          </a:p>
          <a:p>
            <a:r>
              <a:rPr lang="en-GB" sz="1500" dirty="0" smtClean="0">
                <a:solidFill>
                  <a:schemeClr val="tx1"/>
                </a:solidFill>
                <a:latin typeface="SassoonPrimaryInfant" pitchFamily="2" charset="0"/>
              </a:rPr>
              <a:t>As our class is a mixed-age class, then we often use themes or topics that link in with the Year One curriculum. This planning successfully embeds the EYFS curriculum in an exciting and age-appropriate way whilst giving the EYFS children a taste of some foundation subjects before they transition into Year One.</a:t>
            </a:r>
          </a:p>
          <a:p>
            <a:endParaRPr lang="en-GB" sz="1500" dirty="0" smtClean="0">
              <a:solidFill>
                <a:schemeClr val="tx1"/>
              </a:solidFill>
              <a:latin typeface="SassoonPrimaryInfant" pitchFamily="2" charset="0"/>
            </a:endParaRPr>
          </a:p>
          <a:p>
            <a:r>
              <a:rPr lang="en-GB" sz="1500" dirty="0" smtClean="0">
                <a:solidFill>
                  <a:schemeClr val="tx1"/>
                </a:solidFill>
                <a:latin typeface="SassoonPrimaryInfant" pitchFamily="2" charset="0"/>
              </a:rPr>
              <a:t>We deliver the curriculum through planned, purposeful play as well as adult-directed learning to enable the children build on what already know. In class, the children may be taught as a whole class, in their year groups, in small groups or individuals to ensure that all children are progressing from their own individual starting point. </a:t>
            </a:r>
            <a:endParaRPr lang="en-GB" sz="1500" dirty="0">
              <a:solidFill>
                <a:schemeClr val="tx1"/>
              </a:solidFill>
              <a:latin typeface="SassoonPrimaryInfant" pitchFamily="2" charset="0"/>
            </a:endParaRPr>
          </a:p>
        </p:txBody>
      </p:sp>
      <p:sp>
        <p:nvSpPr>
          <p:cNvPr id="5" name="Rounded Rectangle 4"/>
          <p:cNvSpPr/>
          <p:nvPr/>
        </p:nvSpPr>
        <p:spPr>
          <a:xfrm>
            <a:off x="5486400" y="1036594"/>
            <a:ext cx="6362700" cy="5493657"/>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u="sng" dirty="0" smtClean="0">
                <a:solidFill>
                  <a:schemeClr val="tx1"/>
                </a:solidFill>
                <a:latin typeface="SassoonPrimaryInfant" pitchFamily="2" charset="0"/>
              </a:rPr>
              <a:t>Effective Teaching and Learning</a:t>
            </a:r>
          </a:p>
          <a:p>
            <a:pPr algn="ctr"/>
            <a:endParaRPr lang="en-GB" sz="1400" b="1" u="sng" dirty="0">
              <a:solidFill>
                <a:schemeClr val="tx1"/>
              </a:solidFill>
              <a:latin typeface="SassoonPrimaryInfant" pitchFamily="2" charset="0"/>
            </a:endParaRPr>
          </a:p>
          <a:p>
            <a:r>
              <a:rPr lang="en-GB" sz="1400" dirty="0" smtClean="0">
                <a:solidFill>
                  <a:schemeClr val="tx1"/>
                </a:solidFill>
                <a:latin typeface="SassoonPrimaryInfant" pitchFamily="2" charset="0"/>
              </a:rPr>
              <a:t>We encourage the children to guide us in shaping their learning experiences. </a:t>
            </a:r>
            <a:r>
              <a:rPr lang="en-GB" sz="1400" dirty="0" smtClean="0">
                <a:solidFill>
                  <a:schemeClr val="tx1"/>
                </a:solidFill>
                <a:latin typeface="SassoonPrimaryInfant" pitchFamily="2" charset="0"/>
              </a:rPr>
              <a:t>We </a:t>
            </a:r>
            <a:r>
              <a:rPr lang="en-GB" sz="1400" dirty="0" smtClean="0">
                <a:solidFill>
                  <a:schemeClr val="tx1"/>
                </a:solidFill>
                <a:latin typeface="SassoonPrimaryInfant" pitchFamily="2" charset="0"/>
              </a:rPr>
              <a:t>discuss with the children what they are interested in and which skills they would like to develop further. Children are encouraged to bring books and resources that interest them into school to share with their peers, or add things into their home/school journal. Alongside completing an ‘all about me’ booklet with their child at the beginning of the year, we also encourage parents to contribute their own observations on Seesaw to learn more about each child’s likes and dislikes. We develop children’s curiosity and hunger for learning, and find ways to answer the children’s many questions!</a:t>
            </a:r>
          </a:p>
          <a:p>
            <a:endParaRPr lang="en-GB" sz="1400" dirty="0">
              <a:solidFill>
                <a:schemeClr val="tx1"/>
              </a:solidFill>
              <a:latin typeface="SassoonPrimaryInfant" pitchFamily="2" charset="0"/>
            </a:endParaRPr>
          </a:p>
          <a:p>
            <a:r>
              <a:rPr lang="en-GB" sz="1400" dirty="0" smtClean="0">
                <a:solidFill>
                  <a:schemeClr val="tx1"/>
                </a:solidFill>
                <a:latin typeface="SassoonPrimaryInfant" pitchFamily="2" charset="0"/>
              </a:rPr>
              <a:t>We provide a challenging, exciting and attractive learning environment that offers high quality opportunities for the children to learn through play within the classroom and outside. Our classroom has continuous provision that is designed to offer practical, open-ended learning opportunities where children are enabled to think creatively and imaginatively. The children are supported to explore how resources can be adapted and use their skills in a variety of contexts. We develop problem-solving skills through open-ended tasks and encourage children to share their thinking with others.</a:t>
            </a:r>
            <a:endParaRPr lang="en-GB" sz="1400" dirty="0">
              <a:solidFill>
                <a:schemeClr val="tx1"/>
              </a:solidFill>
              <a:latin typeface="SassoonPrimaryInfant" pitchFamily="2" charset="0"/>
            </a:endParaRPr>
          </a:p>
        </p:txBody>
      </p:sp>
    </p:spTree>
    <p:extLst>
      <p:ext uri="{BB962C8B-B14F-4D97-AF65-F5344CB8AC3E}">
        <p14:creationId xmlns:p14="http://schemas.microsoft.com/office/powerpoint/2010/main" val="2989526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1050" y="2743200"/>
            <a:ext cx="3333750" cy="985838"/>
          </a:xfrm>
        </p:spPr>
        <p:txBody>
          <a:bodyPr>
            <a:normAutofit fontScale="90000"/>
          </a:bodyPr>
          <a:lstStyle/>
          <a:p>
            <a:pPr algn="ctr"/>
            <a:r>
              <a:rPr lang="en-GB" sz="3600" dirty="0" smtClean="0">
                <a:solidFill>
                  <a:srgbClr val="FF66CC"/>
                </a:solidFill>
                <a:latin typeface="Coves" panose="02000500000000000000" pitchFamily="2" charset="0"/>
              </a:rPr>
              <a:t>Personal </a:t>
            </a:r>
            <a:br>
              <a:rPr lang="en-GB" sz="3600" dirty="0" smtClean="0">
                <a:solidFill>
                  <a:srgbClr val="FF66CC"/>
                </a:solidFill>
                <a:latin typeface="Coves" panose="02000500000000000000" pitchFamily="2" charset="0"/>
              </a:rPr>
            </a:br>
            <a:r>
              <a:rPr lang="en-GB" sz="3600" dirty="0" smtClean="0">
                <a:solidFill>
                  <a:srgbClr val="FF66CC"/>
                </a:solidFill>
                <a:latin typeface="Coves" panose="02000500000000000000" pitchFamily="2" charset="0"/>
              </a:rPr>
              <a:t>Development</a:t>
            </a:r>
            <a:endParaRPr lang="en-GB" sz="3600" dirty="0">
              <a:solidFill>
                <a:srgbClr val="FF66CC"/>
              </a:solidFill>
              <a:latin typeface="Coves" panose="02000500000000000000" pitchFamily="2" charset="0"/>
            </a:endParaRPr>
          </a:p>
        </p:txBody>
      </p:sp>
      <p:sp>
        <p:nvSpPr>
          <p:cNvPr id="4" name="Rounded Rectangle 3"/>
          <p:cNvSpPr/>
          <p:nvPr/>
        </p:nvSpPr>
        <p:spPr>
          <a:xfrm>
            <a:off x="317834" y="632661"/>
            <a:ext cx="7505700" cy="5715000"/>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smtClean="0">
                <a:solidFill>
                  <a:schemeClr val="tx1"/>
                </a:solidFill>
                <a:latin typeface="SassoonPrimaryInfant" pitchFamily="2" charset="0"/>
              </a:rPr>
              <a:t>Personal Development</a:t>
            </a:r>
          </a:p>
          <a:p>
            <a:endParaRPr lang="en-GB" sz="1600" b="1" u="sng" dirty="0">
              <a:solidFill>
                <a:schemeClr val="tx1"/>
              </a:solidFill>
              <a:latin typeface="SassoonPrimaryInfant" pitchFamily="2" charset="0"/>
            </a:endParaRPr>
          </a:p>
          <a:p>
            <a:r>
              <a:rPr lang="en-GB" sz="1600" dirty="0" smtClean="0">
                <a:solidFill>
                  <a:schemeClr val="tx1"/>
                </a:solidFill>
                <a:latin typeface="SassoonPrimaryInfant" pitchFamily="2" charset="0"/>
              </a:rPr>
              <a:t>To support children’s skills in the prime areas of PSED, we aim to promote an understanding of people, different cultures and communities beyond their own. Through Learning for Life lessons and learning opportunities, we teach the language of feelings to develop emotional literacy and support emotional security through regular circle time sessions, discussions, modelled behaviour and provision of a safe learning environment. </a:t>
            </a:r>
          </a:p>
          <a:p>
            <a:endParaRPr lang="en-GB" sz="1600" dirty="0">
              <a:solidFill>
                <a:schemeClr val="tx1"/>
              </a:solidFill>
              <a:latin typeface="SassoonPrimaryInfant" pitchFamily="2" charset="0"/>
            </a:endParaRPr>
          </a:p>
          <a:p>
            <a:r>
              <a:rPr lang="en-GB" sz="1600" dirty="0" smtClean="0">
                <a:solidFill>
                  <a:schemeClr val="tx1"/>
                </a:solidFill>
                <a:latin typeface="SassoonPrimaryInfant" pitchFamily="2" charset="0"/>
              </a:rPr>
              <a:t>By focusing on the characteristics of effective learning, we strive to promote resilience, motivation and appropriate risk taking and problem solving. This supports the child’s independence and build on key skills that they will need throughout their life.</a:t>
            </a:r>
          </a:p>
          <a:p>
            <a:endParaRPr lang="en-GB" sz="1600" dirty="0">
              <a:solidFill>
                <a:schemeClr val="tx1"/>
              </a:solidFill>
              <a:latin typeface="SassoonPrimaryInfant" pitchFamily="2" charset="0"/>
            </a:endParaRPr>
          </a:p>
          <a:p>
            <a:r>
              <a:rPr lang="en-GB" sz="1600" dirty="0" smtClean="0">
                <a:solidFill>
                  <a:schemeClr val="tx1"/>
                </a:solidFill>
                <a:latin typeface="SassoonPrimaryInfant" pitchFamily="2" charset="0"/>
              </a:rPr>
              <a:t>In our school, we teach children about how to keep themselves healthy through good hygiene, healthy eating, exercise and being kind to others. Children are taught about how to keep themselves safe online, in the home, and how to behave around things that may be harmful to their health. We have visitors from the community such as: the fire brigade, a dentist etc.</a:t>
            </a:r>
            <a:endParaRPr lang="en-GB" sz="1600" dirty="0">
              <a:solidFill>
                <a:schemeClr val="tx1"/>
              </a:solidFill>
              <a:latin typeface="SassoonPrimaryInfant" pitchFamily="2" charset="0"/>
            </a:endParaRPr>
          </a:p>
        </p:txBody>
      </p:sp>
      <p:pic>
        <p:nvPicPr>
          <p:cNvPr id="3" name="Picture 2"/>
          <p:cNvPicPr>
            <a:picLocks noChangeAspect="1"/>
          </p:cNvPicPr>
          <p:nvPr/>
        </p:nvPicPr>
        <p:blipFill>
          <a:blip r:embed="rId2"/>
          <a:stretch>
            <a:fillRect/>
          </a:stretch>
        </p:blipFill>
        <p:spPr>
          <a:xfrm>
            <a:off x="8027568" y="3801739"/>
            <a:ext cx="1923048" cy="2564063"/>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8401049" y="316414"/>
            <a:ext cx="2894596" cy="2168267"/>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10154650" y="3964601"/>
            <a:ext cx="1780676" cy="2383060"/>
          </a:xfrm>
          <a:prstGeom prst="rect">
            <a:avLst/>
          </a:prstGeom>
          <a:ln>
            <a:noFill/>
          </a:ln>
          <a:effectLst>
            <a:softEdge rad="112500"/>
          </a:effectLst>
        </p:spPr>
      </p:pic>
    </p:spTree>
    <p:extLst>
      <p:ext uri="{BB962C8B-B14F-4D97-AF65-F5344CB8AC3E}">
        <p14:creationId xmlns:p14="http://schemas.microsoft.com/office/powerpoint/2010/main" val="2661358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507" y="-155844"/>
            <a:ext cx="8257734" cy="985838"/>
          </a:xfrm>
        </p:spPr>
        <p:txBody>
          <a:bodyPr>
            <a:normAutofit/>
          </a:bodyPr>
          <a:lstStyle/>
          <a:p>
            <a:pPr algn="ctr"/>
            <a:r>
              <a:rPr lang="en-GB" sz="3600" dirty="0" smtClean="0">
                <a:solidFill>
                  <a:srgbClr val="FF66CC"/>
                </a:solidFill>
                <a:latin typeface="Coves" panose="02000500000000000000" pitchFamily="2" charset="0"/>
              </a:rPr>
              <a:t>Communication &amp; Language</a:t>
            </a:r>
            <a:endParaRPr lang="en-GB" sz="3600" dirty="0">
              <a:solidFill>
                <a:srgbClr val="FF66CC"/>
              </a:solidFill>
              <a:latin typeface="Coves" panose="02000500000000000000" pitchFamily="2" charset="0"/>
            </a:endParaRPr>
          </a:p>
        </p:txBody>
      </p:sp>
      <p:sp>
        <p:nvSpPr>
          <p:cNvPr id="4" name="Rounded Rectangle 3"/>
          <p:cNvSpPr/>
          <p:nvPr/>
        </p:nvSpPr>
        <p:spPr>
          <a:xfrm>
            <a:off x="6541477" y="829994"/>
            <a:ext cx="5247248" cy="5781821"/>
          </a:xfrm>
          <a:prstGeom prst="roundRect">
            <a:avLst>
              <a:gd name="adj" fmla="val 2699"/>
            </a:avLst>
          </a:prstGeom>
          <a:solidFill>
            <a:srgbClr val="FF66CC"/>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smtClean="0">
                <a:solidFill>
                  <a:schemeClr val="tx1"/>
                </a:solidFill>
                <a:latin typeface="SassoonPrimaryInfant" pitchFamily="2" charset="0"/>
              </a:rPr>
              <a:t>Communication and Language</a:t>
            </a:r>
          </a:p>
          <a:p>
            <a:endParaRPr lang="en-GB" sz="1000" b="1" u="sng" dirty="0" smtClean="0">
              <a:solidFill>
                <a:schemeClr val="tx1"/>
              </a:solidFill>
              <a:latin typeface="SassoonPrimaryInfant" pitchFamily="2" charset="0"/>
            </a:endParaRPr>
          </a:p>
          <a:p>
            <a:r>
              <a:rPr lang="en-GB" b="1" dirty="0" smtClean="0">
                <a:solidFill>
                  <a:schemeClr val="tx1"/>
                </a:solidFill>
                <a:latin typeface="SassoonPrimaryInfant" pitchFamily="2" charset="0"/>
              </a:rPr>
              <a:t>ELG: Listening, Attention and Understanding</a:t>
            </a:r>
          </a:p>
          <a:p>
            <a:endParaRPr lang="en-GB" sz="1400" b="1" dirty="0">
              <a:solidFill>
                <a:schemeClr val="tx1"/>
              </a:solidFill>
              <a:latin typeface="SassoonPrimaryInfant" pitchFamily="2" charset="0"/>
            </a:endParaRPr>
          </a:p>
          <a:p>
            <a:r>
              <a:rPr lang="en-GB" sz="1400" dirty="0" smtClean="0">
                <a:solidFill>
                  <a:schemeClr val="tx1"/>
                </a:solidFill>
                <a:latin typeface="SassoonPrimaryInfant" pitchFamily="2" charset="0"/>
              </a:rPr>
              <a:t>Children at the expected level of development will:</a:t>
            </a:r>
          </a:p>
          <a:p>
            <a:pPr marL="285750" indent="-285750">
              <a:buFontTx/>
              <a:buChar char="-"/>
            </a:pPr>
            <a:r>
              <a:rPr lang="en-GB" sz="1400" dirty="0" smtClean="0">
                <a:solidFill>
                  <a:schemeClr val="tx1"/>
                </a:solidFill>
                <a:latin typeface="SassoonPrimaryInfant" pitchFamily="2" charset="0"/>
              </a:rPr>
              <a:t>Listen attentively and respond to what they hear with relevant questions, comments and actions when being read to and during whole class discussions and small group interactions;</a:t>
            </a:r>
            <a:endParaRPr lang="en-GB" sz="1400" dirty="0">
              <a:solidFill>
                <a:schemeClr val="tx1"/>
              </a:solidFill>
              <a:latin typeface="SassoonPrimaryInfant" pitchFamily="2" charset="0"/>
            </a:endParaRPr>
          </a:p>
          <a:p>
            <a:pPr marL="285750" indent="-285750">
              <a:buFontTx/>
              <a:buChar char="-"/>
            </a:pPr>
            <a:r>
              <a:rPr lang="en-GB" sz="1400" dirty="0" smtClean="0">
                <a:solidFill>
                  <a:schemeClr val="tx1"/>
                </a:solidFill>
                <a:latin typeface="SassoonPrimaryInfant" pitchFamily="2" charset="0"/>
              </a:rPr>
              <a:t>Make comments about what they have hears and ask questions to clarify their understanding;</a:t>
            </a:r>
          </a:p>
          <a:p>
            <a:pPr marL="285750" indent="-285750">
              <a:buFontTx/>
              <a:buChar char="-"/>
            </a:pPr>
            <a:r>
              <a:rPr lang="en-GB" sz="1400" dirty="0" smtClean="0">
                <a:solidFill>
                  <a:schemeClr val="tx1"/>
                </a:solidFill>
                <a:latin typeface="SassoonPrimaryInfant" pitchFamily="2" charset="0"/>
              </a:rPr>
              <a:t>Hold conversation when engaged in back-and-forth exchanges with adults and peers.</a:t>
            </a:r>
          </a:p>
          <a:p>
            <a:pPr marL="285750" indent="-285750">
              <a:buFontTx/>
              <a:buChar char="-"/>
            </a:pPr>
            <a:endParaRPr lang="en-GB" sz="1000" dirty="0">
              <a:solidFill>
                <a:schemeClr val="tx1"/>
              </a:solidFill>
              <a:latin typeface="SassoonPrimaryInfant" pitchFamily="2" charset="0"/>
            </a:endParaRPr>
          </a:p>
          <a:p>
            <a:r>
              <a:rPr lang="en-GB" b="1" dirty="0" smtClean="0">
                <a:solidFill>
                  <a:schemeClr val="tx1"/>
                </a:solidFill>
                <a:latin typeface="SassoonPrimaryInfant" pitchFamily="2" charset="0"/>
              </a:rPr>
              <a:t>ELG: Speaking</a:t>
            </a:r>
          </a:p>
          <a:p>
            <a:pPr marL="285750" indent="-285750">
              <a:buFontTx/>
              <a:buChar char="-"/>
            </a:pPr>
            <a:endParaRPr lang="en-GB" sz="1000" b="1" dirty="0">
              <a:solidFill>
                <a:schemeClr val="tx1"/>
              </a:solidFill>
              <a:latin typeface="SassoonPrimaryInfant" pitchFamily="2" charset="0"/>
            </a:endParaRPr>
          </a:p>
          <a:p>
            <a:r>
              <a:rPr lang="en-GB" sz="1400" dirty="0" smtClean="0">
                <a:solidFill>
                  <a:schemeClr val="tx1"/>
                </a:solidFill>
                <a:latin typeface="SassoonPrimaryInfant" pitchFamily="2" charset="0"/>
              </a:rPr>
              <a:t>Children at the expected level of development will:</a:t>
            </a:r>
          </a:p>
          <a:p>
            <a:pPr marL="285750" indent="-285750">
              <a:buFontTx/>
              <a:buChar char="-"/>
            </a:pPr>
            <a:r>
              <a:rPr lang="en-GB" sz="1400" dirty="0" smtClean="0">
                <a:solidFill>
                  <a:schemeClr val="tx1"/>
                </a:solidFill>
                <a:latin typeface="SassoonPrimaryInfant" pitchFamily="2" charset="0"/>
              </a:rPr>
              <a:t>Participate in small group, class and one-to-one discussions, offering their own ideas, using recently introduced vocabulary;</a:t>
            </a:r>
          </a:p>
          <a:p>
            <a:pPr marL="285750" indent="-285750">
              <a:buFontTx/>
              <a:buChar char="-"/>
            </a:pPr>
            <a:r>
              <a:rPr lang="en-GB" sz="1400" dirty="0" smtClean="0">
                <a:solidFill>
                  <a:schemeClr val="tx1"/>
                </a:solidFill>
                <a:latin typeface="SassoonPrimaryInfant" pitchFamily="2" charset="0"/>
              </a:rPr>
              <a:t>Offer explanations for why things might happen, making use of recently introduced vocabulary from stories, non-fiction, rhymes and poems, when appropriate.</a:t>
            </a:r>
          </a:p>
          <a:p>
            <a:pPr marL="285750" indent="-285750">
              <a:buFontTx/>
              <a:buChar char="-"/>
            </a:pPr>
            <a:endParaRPr lang="en-GB" sz="1400" dirty="0" smtClean="0">
              <a:solidFill>
                <a:schemeClr val="tx1"/>
              </a:solidFill>
              <a:latin typeface="SassoonPrimaryInfant" pitchFamily="2" charset="0"/>
            </a:endParaRPr>
          </a:p>
          <a:p>
            <a:r>
              <a:rPr lang="en-GB" sz="1400" dirty="0" smtClean="0">
                <a:solidFill>
                  <a:schemeClr val="tx1"/>
                </a:solidFill>
                <a:latin typeface="SassoonPrimaryInfant" pitchFamily="2" charset="0"/>
              </a:rPr>
              <a:t>Express their ideas and feelings about their experiences using full sentences, including use of past, present and future tenses and making use of conjunctions, with modelling and support from their teacher.</a:t>
            </a:r>
          </a:p>
          <a:p>
            <a:pPr marL="285750" indent="-285750">
              <a:buFontTx/>
              <a:buChar char="-"/>
            </a:pPr>
            <a:endParaRPr lang="en-GB" sz="1600" dirty="0" smtClean="0">
              <a:solidFill>
                <a:schemeClr val="tx1"/>
              </a:solidFill>
            </a:endParaRPr>
          </a:p>
        </p:txBody>
      </p:sp>
      <p:sp>
        <p:nvSpPr>
          <p:cNvPr id="3" name="TextBox 2"/>
          <p:cNvSpPr txBox="1"/>
          <p:nvPr/>
        </p:nvSpPr>
        <p:spPr>
          <a:xfrm>
            <a:off x="270023" y="678931"/>
            <a:ext cx="6020973" cy="6832640"/>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SassoonPrimaryInfant" pitchFamily="2" charset="0"/>
              </a:rPr>
              <a:t>Read and reread selected texts    </a:t>
            </a:r>
            <a:r>
              <a:rPr lang="en-GB" sz="1600" dirty="0">
                <a:latin typeface="SassoonPrimaryInfant" pitchFamily="2" charset="0"/>
              </a:rPr>
              <a:t>•  </a:t>
            </a:r>
            <a:r>
              <a:rPr lang="en-GB" sz="1600" dirty="0" smtClean="0">
                <a:latin typeface="SassoonPrimaryInfant" pitchFamily="2" charset="0"/>
              </a:rPr>
              <a:t>Daily story time</a:t>
            </a:r>
          </a:p>
          <a:p>
            <a:pPr marL="285750" indent="-285750">
              <a:buFont typeface="Arial" panose="020B0604020202020204" pitchFamily="34" charset="0"/>
              <a:buChar char="•"/>
            </a:pPr>
            <a:r>
              <a:rPr lang="en-GB" sz="1600" dirty="0" smtClean="0">
                <a:latin typeface="SassoonPrimaryInfant" pitchFamily="2" charset="0"/>
              </a:rPr>
              <a:t>Model words and phrases</a:t>
            </a:r>
            <a:r>
              <a:rPr lang="en-GB" sz="1600" dirty="0">
                <a:latin typeface="SassoonPrimaryInfant" pitchFamily="2" charset="0"/>
              </a:rPr>
              <a:t> </a:t>
            </a:r>
            <a:r>
              <a:rPr lang="en-GB" sz="1600" dirty="0" smtClean="0">
                <a:latin typeface="SassoonPrimaryInfant" pitchFamily="2" charset="0"/>
              </a:rPr>
              <a:t>        •    Model talk routines</a:t>
            </a:r>
          </a:p>
          <a:p>
            <a:pPr marL="285750" indent="-285750">
              <a:buFont typeface="Arial" panose="020B0604020202020204" pitchFamily="34" charset="0"/>
              <a:buChar char="•"/>
            </a:pPr>
            <a:r>
              <a:rPr lang="en-GB" sz="1600" dirty="0" smtClean="0">
                <a:latin typeface="SassoonPrimaryInfant" pitchFamily="2" charset="0"/>
              </a:rPr>
              <a:t>Ask open questions                    •   </a:t>
            </a:r>
            <a:r>
              <a:rPr lang="en-GB" sz="1600" dirty="0">
                <a:latin typeface="SassoonPrimaryInfant" pitchFamily="2" charset="0"/>
              </a:rPr>
              <a:t>Identify new </a:t>
            </a:r>
            <a:r>
              <a:rPr lang="en-GB" sz="1600" dirty="0" smtClean="0">
                <a:latin typeface="SassoonPrimaryInfant" pitchFamily="2" charset="0"/>
              </a:rPr>
              <a:t>vocabulary</a:t>
            </a:r>
          </a:p>
          <a:p>
            <a:pPr marL="285750" indent="-285750">
              <a:buFont typeface="Arial" panose="020B0604020202020204" pitchFamily="34" charset="0"/>
              <a:buChar char="•"/>
            </a:pPr>
            <a:r>
              <a:rPr lang="en-GB" sz="1600" dirty="0" smtClean="0">
                <a:latin typeface="SassoonPrimaryInfant" pitchFamily="2" charset="0"/>
              </a:rPr>
              <a:t>Promote active listening skills</a:t>
            </a:r>
          </a:p>
          <a:p>
            <a:pPr marL="285750" indent="-285750">
              <a:buFont typeface="Arial" panose="020B0604020202020204" pitchFamily="34" charset="0"/>
              <a:buChar char="•"/>
            </a:pPr>
            <a:r>
              <a:rPr lang="en-GB" sz="1600" dirty="0" smtClean="0">
                <a:latin typeface="SassoonPrimaryInfant" pitchFamily="2" charset="0"/>
              </a:rPr>
              <a:t>Signal when we want children to listen</a:t>
            </a:r>
          </a:p>
          <a:p>
            <a:pPr marL="285750" indent="-285750">
              <a:buFont typeface="Arial" panose="020B0604020202020204" pitchFamily="34" charset="0"/>
              <a:buChar char="•"/>
            </a:pPr>
            <a:r>
              <a:rPr lang="en-GB" sz="1600" dirty="0" smtClean="0">
                <a:latin typeface="SassoonPrimaryInfant" pitchFamily="2" charset="0"/>
              </a:rPr>
              <a:t>Link listening with learning</a:t>
            </a:r>
          </a:p>
          <a:p>
            <a:pPr marL="285750" indent="-285750">
              <a:buFont typeface="Arial" panose="020B0604020202020204" pitchFamily="34" charset="0"/>
              <a:buChar char="•"/>
            </a:pPr>
            <a:r>
              <a:rPr lang="en-GB" sz="1600" dirty="0" smtClean="0">
                <a:latin typeface="SassoonPrimaryInfant" pitchFamily="2" charset="0"/>
              </a:rPr>
              <a:t>Repeat vocabulary regularly and revisit</a:t>
            </a:r>
          </a:p>
          <a:p>
            <a:pPr marL="285750" indent="-285750">
              <a:buFont typeface="Arial" panose="020B0604020202020204" pitchFamily="34" charset="0"/>
              <a:buChar char="•"/>
            </a:pPr>
            <a:r>
              <a:rPr lang="en-GB" sz="1600" dirty="0" smtClean="0">
                <a:latin typeface="SassoonPrimaryInfant" pitchFamily="2" charset="0"/>
              </a:rPr>
              <a:t>Provide a large selection of objects, photos and pictures to talk about</a:t>
            </a:r>
          </a:p>
          <a:p>
            <a:pPr marL="285750" indent="-285750">
              <a:buFont typeface="Arial" panose="020B0604020202020204" pitchFamily="34" charset="0"/>
              <a:buChar char="•"/>
            </a:pPr>
            <a:r>
              <a:rPr lang="en-GB" sz="1600" dirty="0" smtClean="0">
                <a:latin typeface="SassoonPrimaryInfant" pitchFamily="2" charset="0"/>
              </a:rPr>
              <a:t>Think out loud, ask questions to check understanding; make sure children can answer who, where and when questions before moving into why and ‘how do you know’ questions       </a:t>
            </a:r>
          </a:p>
          <a:p>
            <a:pPr marL="285750" indent="-285750">
              <a:buFont typeface="Arial" panose="020B0604020202020204" pitchFamily="34" charset="0"/>
              <a:buChar char="•"/>
            </a:pPr>
            <a:r>
              <a:rPr lang="en-GB" sz="1600" dirty="0" smtClean="0">
                <a:latin typeface="SassoonPrimaryInfant" pitchFamily="2" charset="0"/>
              </a:rPr>
              <a:t>Show </a:t>
            </a:r>
            <a:r>
              <a:rPr lang="en-GB" sz="1600" dirty="0">
                <a:latin typeface="SassoonPrimaryInfant" pitchFamily="2" charset="0"/>
              </a:rPr>
              <a:t>genuine interest in knowing </a:t>
            </a:r>
            <a:r>
              <a:rPr lang="en-GB" sz="1600" dirty="0" smtClean="0">
                <a:latin typeface="SassoonPrimaryInfant" pitchFamily="2" charset="0"/>
              </a:rPr>
              <a:t>more</a:t>
            </a:r>
          </a:p>
          <a:p>
            <a:pPr marL="285750" indent="-285750">
              <a:buFont typeface="Arial" panose="020B0604020202020204" pitchFamily="34" charset="0"/>
              <a:buChar char="•"/>
            </a:pPr>
            <a:r>
              <a:rPr lang="en-GB" sz="1600" dirty="0" smtClean="0">
                <a:latin typeface="SassoonPrimaryInfant" pitchFamily="2" charset="0"/>
              </a:rPr>
              <a:t>Provide traditional and modern books</a:t>
            </a:r>
          </a:p>
          <a:p>
            <a:pPr marL="285750" indent="-285750">
              <a:buFont typeface="Arial" panose="020B0604020202020204" pitchFamily="34" charset="0"/>
              <a:buChar char="•"/>
            </a:pPr>
            <a:r>
              <a:rPr lang="en-GB" sz="1600" dirty="0" smtClean="0">
                <a:latin typeface="SassoonPrimaryInfant" pitchFamily="2" charset="0"/>
              </a:rPr>
              <a:t>Use complete sentences in everyday talk. Help children build sentences using new vocabulary by rephrasing what they say and structuring their responses where appropriate</a:t>
            </a:r>
          </a:p>
          <a:p>
            <a:pPr marL="285750" indent="-285750">
              <a:buFont typeface="Arial" panose="020B0604020202020204" pitchFamily="34" charset="0"/>
              <a:buChar char="•"/>
            </a:pPr>
            <a:r>
              <a:rPr lang="en-GB" sz="1600" dirty="0" smtClean="0">
                <a:latin typeface="SassoonPrimaryInfant" pitchFamily="2" charset="0"/>
              </a:rPr>
              <a:t>Narrate your own and children’s actions </a:t>
            </a:r>
          </a:p>
          <a:p>
            <a:pPr marL="285750" indent="-285750">
              <a:buFont typeface="Arial" panose="020B0604020202020204" pitchFamily="34" charset="0"/>
              <a:buChar char="•"/>
            </a:pPr>
            <a:r>
              <a:rPr lang="en-GB" sz="1600" dirty="0" smtClean="0">
                <a:latin typeface="SassoonPrimaryInfant" pitchFamily="2" charset="0"/>
              </a:rPr>
              <a:t>Remind of past events      •    Repeat and revisit vocabulary</a:t>
            </a:r>
            <a:endParaRPr lang="en-GB" sz="1600" dirty="0">
              <a:latin typeface="SassoonPrimaryInfant" pitchFamily="2" charset="0"/>
            </a:endParaRPr>
          </a:p>
          <a:p>
            <a:pPr marL="285750" indent="-285750">
              <a:buFont typeface="Arial" panose="020B0604020202020204" pitchFamily="34" charset="0"/>
              <a:buChar char="•"/>
            </a:pPr>
            <a:r>
              <a:rPr lang="en-GB" sz="1600" dirty="0" smtClean="0">
                <a:latin typeface="SassoonPrimaryInfant" pitchFamily="2" charset="0"/>
              </a:rPr>
              <a:t> Make deliberate mistakes to highlight we can be wrong!</a:t>
            </a:r>
          </a:p>
          <a:p>
            <a:pPr marL="285750" indent="-285750">
              <a:buFont typeface="Arial" panose="020B0604020202020204" pitchFamily="34" charset="0"/>
              <a:buChar char="•"/>
            </a:pPr>
            <a:r>
              <a:rPr lang="en-GB" sz="1600" dirty="0" smtClean="0">
                <a:latin typeface="SassoonPrimaryInfant" pitchFamily="2" charset="0"/>
              </a:rPr>
              <a:t>Take on different roles in imaginative play, to interact and negotiate with people in longer conversations</a:t>
            </a:r>
          </a:p>
          <a:p>
            <a:pPr marL="285750" indent="-285750">
              <a:buFont typeface="Arial" panose="020B0604020202020204" pitchFamily="34" charset="0"/>
              <a:buChar char="•"/>
            </a:pPr>
            <a:r>
              <a:rPr lang="en-GB" sz="1600" dirty="0" smtClean="0">
                <a:latin typeface="SassoonPrimaryInfant" pitchFamily="2" charset="0"/>
              </a:rPr>
              <a:t>Think out loud, support to solve problems, use problem solving words &amp; phrases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475111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6341" y="264463"/>
            <a:ext cx="5807320" cy="985838"/>
          </a:xfrm>
        </p:spPr>
        <p:txBody>
          <a:bodyPr>
            <a:normAutofit/>
          </a:bodyPr>
          <a:lstStyle/>
          <a:p>
            <a:pPr algn="ctr"/>
            <a:r>
              <a:rPr lang="en-GB" sz="3600" dirty="0" smtClean="0">
                <a:solidFill>
                  <a:srgbClr val="FF66CC"/>
                </a:solidFill>
                <a:latin typeface="Coves" panose="02000500000000000000" pitchFamily="2" charset="0"/>
              </a:rPr>
              <a:t>Communication &amp; Language</a:t>
            </a:r>
            <a:endParaRPr lang="en-GB" sz="3600" dirty="0">
              <a:solidFill>
                <a:srgbClr val="FF66CC"/>
              </a:solidFill>
              <a:latin typeface="Coves" panose="02000500000000000000" pitchFamily="2" charset="0"/>
            </a:endParaRPr>
          </a:p>
        </p:txBody>
      </p:sp>
      <p:sp>
        <p:nvSpPr>
          <p:cNvPr id="4" name="Rounded Rectangle 3"/>
          <p:cNvSpPr/>
          <p:nvPr/>
        </p:nvSpPr>
        <p:spPr>
          <a:xfrm>
            <a:off x="590550" y="1090864"/>
            <a:ext cx="7864426" cy="5518484"/>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Quality fiction and non-fiction texts for focused learning and story time</a:t>
            </a:r>
          </a:p>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Adult modelling, questioning and conversation</a:t>
            </a:r>
          </a:p>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Carpet time sessions</a:t>
            </a:r>
          </a:p>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Daily </a:t>
            </a:r>
            <a:r>
              <a:rPr lang="en-GB" sz="2000" dirty="0" err="1" smtClean="0">
                <a:solidFill>
                  <a:schemeClr val="tx1">
                    <a:lumMod val="65000"/>
                    <a:lumOff val="35000"/>
                  </a:schemeClr>
                </a:solidFill>
                <a:latin typeface="SassoonPrimaryInfant" pitchFamily="2" charset="0"/>
              </a:rPr>
              <a:t>storytime</a:t>
            </a:r>
            <a:r>
              <a:rPr lang="en-GB" sz="2000" dirty="0" smtClean="0">
                <a:solidFill>
                  <a:schemeClr val="tx1">
                    <a:lumMod val="65000"/>
                    <a:lumOff val="35000"/>
                  </a:schemeClr>
                </a:solidFill>
                <a:latin typeface="SassoonPrimaryInfant" pitchFamily="2" charset="0"/>
              </a:rPr>
              <a:t> and rereading of texts</a:t>
            </a:r>
          </a:p>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Show &amp; Tell/ Learning talk (sharing learning experiences from the day</a:t>
            </a:r>
          </a:p>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Vocabulary displayed in classroom and revisited</a:t>
            </a:r>
          </a:p>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Observed interaction with peers</a:t>
            </a:r>
          </a:p>
          <a:p>
            <a:pPr marL="285750" indent="-285750">
              <a:buFont typeface="Arial" panose="020B0604020202020204" pitchFamily="34" charset="0"/>
              <a:buChar char="•"/>
            </a:pPr>
            <a:r>
              <a:rPr lang="en-GB" sz="2000" dirty="0" err="1" smtClean="0">
                <a:solidFill>
                  <a:schemeClr val="tx1">
                    <a:lumMod val="65000"/>
                    <a:lumOff val="35000"/>
                  </a:schemeClr>
                </a:solidFill>
                <a:latin typeface="SassoonPrimaryInfant" pitchFamily="2" charset="0"/>
              </a:rPr>
              <a:t>Scaffolded</a:t>
            </a:r>
            <a:r>
              <a:rPr lang="en-GB" sz="2000" dirty="0" smtClean="0">
                <a:solidFill>
                  <a:schemeClr val="tx1">
                    <a:lumMod val="65000"/>
                    <a:lumOff val="35000"/>
                  </a:schemeClr>
                </a:solidFill>
                <a:latin typeface="SassoonPrimaryInfant" pitchFamily="2" charset="0"/>
              </a:rPr>
              <a:t> play and conversation with adults</a:t>
            </a:r>
          </a:p>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Nursery rhymes and songs to develop vocabulary and extend learning</a:t>
            </a:r>
          </a:p>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Daily class songs in routine</a:t>
            </a:r>
          </a:p>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Use of ‘tell me more’ to encourage conversation</a:t>
            </a:r>
          </a:p>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‘Snack time, chat time’ </a:t>
            </a:r>
          </a:p>
          <a:p>
            <a:pPr marL="285750" indent="-285750">
              <a:buFont typeface="Arial" panose="020B0604020202020204" pitchFamily="34" charset="0"/>
              <a:buChar char="•"/>
            </a:pPr>
            <a:r>
              <a:rPr lang="en-GB" sz="2000" dirty="0" smtClean="0">
                <a:solidFill>
                  <a:schemeClr val="tx1">
                    <a:lumMod val="65000"/>
                    <a:lumOff val="35000"/>
                  </a:schemeClr>
                </a:solidFill>
                <a:latin typeface="SassoonPrimaryInfant" pitchFamily="2" charset="0"/>
              </a:rPr>
              <a:t>Year 6 buddies- reading, playing games and chat time</a:t>
            </a:r>
            <a:endParaRPr lang="en-GB" sz="2000" dirty="0">
              <a:solidFill>
                <a:schemeClr val="tx1">
                  <a:lumMod val="65000"/>
                  <a:lumOff val="35000"/>
                </a:schemeClr>
              </a:solidFill>
              <a:latin typeface="SassoonPrimaryInfant" pitchFamily="2" charset="0"/>
            </a:endParaRPr>
          </a:p>
        </p:txBody>
      </p:sp>
      <p:sp>
        <p:nvSpPr>
          <p:cNvPr id="5" name="Title 1"/>
          <p:cNvSpPr txBox="1">
            <a:spLocks/>
          </p:cNvSpPr>
          <p:nvPr/>
        </p:nvSpPr>
        <p:spPr>
          <a:xfrm>
            <a:off x="8454976" y="2150010"/>
            <a:ext cx="3333750" cy="25345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solidFill>
                  <a:srgbClr val="FF66CC"/>
                </a:solidFill>
                <a:latin typeface="Coves" panose="02000500000000000000" pitchFamily="2" charset="0"/>
              </a:rPr>
              <a:t>What does it look like at </a:t>
            </a:r>
            <a:r>
              <a:rPr lang="en-GB" sz="3600" dirty="0" err="1" smtClean="0">
                <a:solidFill>
                  <a:srgbClr val="FF66CC"/>
                </a:solidFill>
                <a:latin typeface="Coves" panose="02000500000000000000" pitchFamily="2" charset="0"/>
              </a:rPr>
              <a:t>Cliffe</a:t>
            </a:r>
            <a:r>
              <a:rPr lang="en-GB" sz="3600" dirty="0" smtClean="0">
                <a:solidFill>
                  <a:srgbClr val="FF66CC"/>
                </a:solidFill>
                <a:latin typeface="Coves" panose="02000500000000000000" pitchFamily="2" charset="0"/>
              </a:rPr>
              <a:t> VC Primary School?</a:t>
            </a:r>
            <a:endParaRPr lang="en-GB" sz="3600" dirty="0">
              <a:solidFill>
                <a:srgbClr val="FF66CC"/>
              </a:solidFill>
              <a:latin typeface="Coves" panose="02000500000000000000" pitchFamily="2" charset="0"/>
            </a:endParaRPr>
          </a:p>
        </p:txBody>
      </p:sp>
      <p:pic>
        <p:nvPicPr>
          <p:cNvPr id="3" name="Picture 2"/>
          <p:cNvPicPr>
            <a:picLocks noChangeAspect="1"/>
          </p:cNvPicPr>
          <p:nvPr/>
        </p:nvPicPr>
        <p:blipFill>
          <a:blip r:embed="rId2"/>
          <a:stretch>
            <a:fillRect/>
          </a:stretch>
        </p:blipFill>
        <p:spPr>
          <a:xfrm>
            <a:off x="8869568" y="264463"/>
            <a:ext cx="2919158" cy="2183963"/>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8842995" y="4333973"/>
            <a:ext cx="2945731" cy="2209298"/>
          </a:xfrm>
          <a:prstGeom prst="rect">
            <a:avLst/>
          </a:prstGeom>
          <a:ln>
            <a:noFill/>
          </a:ln>
          <a:effectLst>
            <a:softEdge rad="112500"/>
          </a:effectLst>
        </p:spPr>
      </p:pic>
    </p:spTree>
    <p:extLst>
      <p:ext uri="{BB962C8B-B14F-4D97-AF65-F5344CB8AC3E}">
        <p14:creationId xmlns:p14="http://schemas.microsoft.com/office/powerpoint/2010/main" val="461013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207" y="-155844"/>
            <a:ext cx="8257734" cy="985838"/>
          </a:xfrm>
        </p:spPr>
        <p:txBody>
          <a:bodyPr>
            <a:normAutofit/>
          </a:bodyPr>
          <a:lstStyle/>
          <a:p>
            <a:pPr algn="ctr"/>
            <a:r>
              <a:rPr lang="en-GB" sz="3600" dirty="0" smtClean="0">
                <a:solidFill>
                  <a:srgbClr val="FF66CC"/>
                </a:solidFill>
                <a:latin typeface="Coves" panose="02000500000000000000" pitchFamily="2" charset="0"/>
              </a:rPr>
              <a:t>Personal, Social and Emotional</a:t>
            </a:r>
            <a:endParaRPr lang="en-GB" sz="3600" dirty="0">
              <a:solidFill>
                <a:srgbClr val="FF66CC"/>
              </a:solidFill>
              <a:latin typeface="Coves" panose="02000500000000000000" pitchFamily="2" charset="0"/>
            </a:endParaRPr>
          </a:p>
        </p:txBody>
      </p:sp>
      <p:sp>
        <p:nvSpPr>
          <p:cNvPr id="4" name="Rounded Rectangle 3"/>
          <p:cNvSpPr/>
          <p:nvPr/>
        </p:nvSpPr>
        <p:spPr>
          <a:xfrm>
            <a:off x="6541477" y="829994"/>
            <a:ext cx="5247248" cy="5809710"/>
          </a:xfrm>
          <a:prstGeom prst="roundRect">
            <a:avLst>
              <a:gd name="adj" fmla="val 2699"/>
            </a:avLst>
          </a:prstGeom>
          <a:solidFill>
            <a:srgbClr val="FF66CC"/>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u="sng" dirty="0" smtClean="0">
                <a:solidFill>
                  <a:schemeClr val="tx1"/>
                </a:solidFill>
                <a:latin typeface="SassoonPrimaryInfant" pitchFamily="2" charset="0"/>
              </a:rPr>
              <a:t>Personal, Social &amp; Emotional</a:t>
            </a:r>
          </a:p>
          <a:p>
            <a:endParaRPr lang="en-GB" sz="1400" b="1" u="sng" dirty="0" smtClean="0">
              <a:solidFill>
                <a:schemeClr val="tx1"/>
              </a:solidFill>
              <a:latin typeface="SassoonPrimaryInfant" pitchFamily="2" charset="0"/>
            </a:endParaRPr>
          </a:p>
          <a:p>
            <a:r>
              <a:rPr lang="en-GB" sz="1400" b="1" dirty="0" smtClean="0">
                <a:solidFill>
                  <a:schemeClr val="tx1"/>
                </a:solidFill>
                <a:latin typeface="SassoonPrimaryInfant" pitchFamily="2" charset="0"/>
              </a:rPr>
              <a:t>ELG: Self- Regulation</a:t>
            </a:r>
          </a:p>
          <a:p>
            <a:endParaRPr lang="en-GB" sz="1200" b="1" dirty="0">
              <a:solidFill>
                <a:schemeClr val="tx1"/>
              </a:solidFill>
              <a:latin typeface="SassoonPrimaryInfant" pitchFamily="2" charset="0"/>
            </a:endParaRPr>
          </a:p>
          <a:p>
            <a:r>
              <a:rPr lang="en-GB" sz="1200" dirty="0" smtClean="0">
                <a:solidFill>
                  <a:schemeClr val="tx1"/>
                </a:solidFill>
                <a:latin typeface="SassoonPrimaryInfant" pitchFamily="2" charset="0"/>
              </a:rPr>
              <a:t>Children at the expected level of development will:</a:t>
            </a:r>
          </a:p>
          <a:p>
            <a:pPr marL="285750" indent="-285750">
              <a:buFontTx/>
              <a:buChar char="-"/>
            </a:pPr>
            <a:r>
              <a:rPr lang="en-GB" sz="1200" dirty="0" smtClean="0">
                <a:solidFill>
                  <a:schemeClr val="tx1"/>
                </a:solidFill>
                <a:latin typeface="SassoonPrimaryInfant" pitchFamily="2" charset="0"/>
              </a:rPr>
              <a:t>Show an understanding of their own feelings and those of others, and begin to regulate their behaviour accordingly;</a:t>
            </a:r>
          </a:p>
          <a:p>
            <a:pPr marL="285750" indent="-285750">
              <a:buFontTx/>
              <a:buChar char="-"/>
            </a:pPr>
            <a:r>
              <a:rPr lang="en-GB" sz="1200" dirty="0" smtClean="0">
                <a:solidFill>
                  <a:schemeClr val="tx1"/>
                </a:solidFill>
                <a:latin typeface="SassoonPrimaryInfant" pitchFamily="2" charset="0"/>
              </a:rPr>
              <a:t>Set and work towards simple goals, being able to wait for what they want and control their immediate impulses when appropriate;</a:t>
            </a:r>
          </a:p>
          <a:p>
            <a:pPr marL="285750" indent="-285750">
              <a:buFontTx/>
              <a:buChar char="-"/>
            </a:pPr>
            <a:r>
              <a:rPr lang="en-GB" sz="1200" dirty="0" smtClean="0">
                <a:solidFill>
                  <a:schemeClr val="tx1"/>
                </a:solidFill>
                <a:latin typeface="SassoonPrimaryInfant" pitchFamily="2" charset="0"/>
              </a:rPr>
              <a:t>Give focused attention to what the teacher says, responding appropriately even when engaged in an activity, and show an ability to follow instructions involving several ideas or actions..</a:t>
            </a:r>
          </a:p>
          <a:p>
            <a:pPr marL="285750" indent="-285750">
              <a:buFontTx/>
              <a:buChar char="-"/>
            </a:pPr>
            <a:endParaRPr lang="en-GB" sz="1200" dirty="0">
              <a:solidFill>
                <a:schemeClr val="tx1"/>
              </a:solidFill>
              <a:latin typeface="SassoonPrimaryInfant" pitchFamily="2" charset="0"/>
            </a:endParaRPr>
          </a:p>
          <a:p>
            <a:r>
              <a:rPr lang="en-GB" sz="1400" b="1" dirty="0" smtClean="0">
                <a:solidFill>
                  <a:schemeClr val="tx1"/>
                </a:solidFill>
                <a:latin typeface="SassoonPrimaryInfant" pitchFamily="2" charset="0"/>
              </a:rPr>
              <a:t>ELG: Managing Self</a:t>
            </a:r>
          </a:p>
          <a:p>
            <a:pPr marL="285750" indent="-285750">
              <a:buFontTx/>
              <a:buChar char="-"/>
            </a:pPr>
            <a:endParaRPr lang="en-GB" sz="1200" b="1" dirty="0">
              <a:solidFill>
                <a:schemeClr val="tx1"/>
              </a:solidFill>
              <a:latin typeface="SassoonPrimaryInfant" pitchFamily="2" charset="0"/>
            </a:endParaRPr>
          </a:p>
          <a:p>
            <a:r>
              <a:rPr lang="en-GB" sz="1200" dirty="0" smtClean="0">
                <a:solidFill>
                  <a:schemeClr val="tx1"/>
                </a:solidFill>
                <a:latin typeface="SassoonPrimaryInfant" pitchFamily="2" charset="0"/>
              </a:rPr>
              <a:t>Children at the expected level of development will:</a:t>
            </a:r>
          </a:p>
          <a:p>
            <a:pPr marL="285750" indent="-285750">
              <a:buFontTx/>
              <a:buChar char="-"/>
            </a:pPr>
            <a:r>
              <a:rPr lang="en-GB" sz="1200" dirty="0" smtClean="0">
                <a:solidFill>
                  <a:schemeClr val="tx1"/>
                </a:solidFill>
                <a:latin typeface="SassoonPrimaryInfant" pitchFamily="2" charset="0"/>
              </a:rPr>
              <a:t>Be confident to try new activities and show independence, resilience and perseverance in the face of challenge;</a:t>
            </a:r>
          </a:p>
          <a:p>
            <a:pPr marL="285750" indent="-285750">
              <a:buFontTx/>
              <a:buChar char="-"/>
            </a:pPr>
            <a:r>
              <a:rPr lang="en-GB" sz="1200" dirty="0" smtClean="0">
                <a:solidFill>
                  <a:schemeClr val="tx1"/>
                </a:solidFill>
                <a:latin typeface="SassoonPrimaryInfant" pitchFamily="2" charset="0"/>
              </a:rPr>
              <a:t>Explain the reasons for rules, know right from wrong and try to behave accordingly;</a:t>
            </a:r>
          </a:p>
          <a:p>
            <a:pPr marL="285750" indent="-285750">
              <a:buFontTx/>
              <a:buChar char="-"/>
            </a:pPr>
            <a:r>
              <a:rPr lang="en-GB" sz="1200" dirty="0" smtClean="0">
                <a:solidFill>
                  <a:schemeClr val="tx1"/>
                </a:solidFill>
                <a:latin typeface="SassoonPrimaryInfant" pitchFamily="2" charset="0"/>
              </a:rPr>
              <a:t>Manage their own basic hygiene and personal needs, including dressing, going to the toilet and understanding the importance of healthy food choices.</a:t>
            </a:r>
          </a:p>
          <a:p>
            <a:pPr marL="285750" indent="-285750">
              <a:buFontTx/>
              <a:buChar char="-"/>
            </a:pPr>
            <a:endParaRPr lang="en-GB" sz="1200" dirty="0" smtClean="0">
              <a:solidFill>
                <a:schemeClr val="tx1"/>
              </a:solidFill>
              <a:latin typeface="SassoonPrimaryInfant" pitchFamily="2" charset="0"/>
            </a:endParaRPr>
          </a:p>
          <a:p>
            <a:r>
              <a:rPr lang="en-GB" sz="1400" b="1" dirty="0">
                <a:solidFill>
                  <a:schemeClr val="tx1"/>
                </a:solidFill>
                <a:latin typeface="SassoonPrimaryInfant" pitchFamily="2" charset="0"/>
              </a:rPr>
              <a:t>ELG: </a:t>
            </a:r>
            <a:r>
              <a:rPr lang="en-GB" sz="1400" b="1" dirty="0" smtClean="0">
                <a:solidFill>
                  <a:schemeClr val="tx1"/>
                </a:solidFill>
                <a:latin typeface="SassoonPrimaryInfant" pitchFamily="2" charset="0"/>
              </a:rPr>
              <a:t>Building Relationships</a:t>
            </a:r>
            <a:endParaRPr lang="en-GB" sz="1400" b="1" dirty="0">
              <a:solidFill>
                <a:schemeClr val="tx1"/>
              </a:solidFill>
              <a:latin typeface="SassoonPrimaryInfant" pitchFamily="2" charset="0"/>
            </a:endParaRPr>
          </a:p>
          <a:p>
            <a:pPr marL="285750" indent="-285750">
              <a:buFontTx/>
              <a:buChar char="-"/>
            </a:pPr>
            <a:endParaRPr lang="en-GB" sz="1200" b="1" dirty="0">
              <a:solidFill>
                <a:schemeClr val="tx1"/>
              </a:solidFill>
              <a:latin typeface="SassoonPrimaryInfant" pitchFamily="2" charset="0"/>
            </a:endParaRPr>
          </a:p>
          <a:p>
            <a:r>
              <a:rPr lang="en-GB" sz="1200" dirty="0">
                <a:solidFill>
                  <a:schemeClr val="tx1"/>
                </a:solidFill>
                <a:latin typeface="SassoonPrimaryInfant" pitchFamily="2" charset="0"/>
              </a:rPr>
              <a:t>Children at the expected level of development will:</a:t>
            </a:r>
          </a:p>
          <a:p>
            <a:pPr marL="285750" indent="-285750">
              <a:buFontTx/>
              <a:buChar char="-"/>
            </a:pPr>
            <a:r>
              <a:rPr lang="en-GB" sz="1200" dirty="0" smtClean="0">
                <a:solidFill>
                  <a:schemeClr val="tx1"/>
                </a:solidFill>
                <a:latin typeface="SassoonPrimaryInfant" pitchFamily="2" charset="0"/>
              </a:rPr>
              <a:t>Work and play cooperatively and take turns with others;</a:t>
            </a:r>
          </a:p>
          <a:p>
            <a:pPr marL="285750" indent="-285750">
              <a:buFontTx/>
              <a:buChar char="-"/>
            </a:pPr>
            <a:r>
              <a:rPr lang="en-GB" sz="1200" dirty="0" smtClean="0">
                <a:solidFill>
                  <a:schemeClr val="tx1"/>
                </a:solidFill>
                <a:latin typeface="SassoonPrimaryInfant" pitchFamily="2" charset="0"/>
              </a:rPr>
              <a:t>Form positive attachments to adults and friendships with peers;</a:t>
            </a:r>
          </a:p>
          <a:p>
            <a:pPr marL="285750" indent="-285750">
              <a:buFontTx/>
              <a:buChar char="-"/>
            </a:pPr>
            <a:r>
              <a:rPr lang="en-GB" sz="1200" dirty="0" smtClean="0">
                <a:solidFill>
                  <a:schemeClr val="tx1"/>
                </a:solidFill>
                <a:latin typeface="SassoonPrimaryInfant" pitchFamily="2" charset="0"/>
              </a:rPr>
              <a:t>Show sensitivity to their own and others’ needs.</a:t>
            </a:r>
          </a:p>
        </p:txBody>
      </p:sp>
      <p:sp>
        <p:nvSpPr>
          <p:cNvPr id="3" name="TextBox 2"/>
          <p:cNvSpPr txBox="1"/>
          <p:nvPr/>
        </p:nvSpPr>
        <p:spPr>
          <a:xfrm>
            <a:off x="139700" y="525194"/>
            <a:ext cx="6401777" cy="7648248"/>
          </a:xfrm>
          <a:prstGeom prst="rect">
            <a:avLst/>
          </a:prstGeom>
          <a:noFill/>
        </p:spPr>
        <p:txBody>
          <a:bodyPr wrap="square" rtlCol="0">
            <a:spAutoFit/>
          </a:bodyPr>
          <a:lstStyle/>
          <a:p>
            <a:pPr marL="285750" indent="-285750">
              <a:buFont typeface="Arial" panose="020B0604020202020204" pitchFamily="34" charset="0"/>
              <a:buChar char="•"/>
            </a:pPr>
            <a:r>
              <a:rPr lang="en-GB" sz="1500" dirty="0" smtClean="0">
                <a:latin typeface="SassoonPrimaryInfant" pitchFamily="2" charset="0"/>
              </a:rPr>
              <a:t>Encourage children to express their feelings if they feel hurt or upset using descriptive vocabulary</a:t>
            </a:r>
          </a:p>
          <a:p>
            <a:pPr marL="285750" indent="-285750">
              <a:buFont typeface="Arial" panose="020B0604020202020204" pitchFamily="34" charset="0"/>
              <a:buChar char="•"/>
            </a:pPr>
            <a:r>
              <a:rPr lang="en-GB" sz="1500" dirty="0" smtClean="0">
                <a:latin typeface="SassoonPrimaryInfant" pitchFamily="2" charset="0"/>
              </a:rPr>
              <a:t>Make time to get to know the child and their family</a:t>
            </a:r>
          </a:p>
          <a:p>
            <a:pPr marL="285750" indent="-285750">
              <a:buFont typeface="Arial" panose="020B0604020202020204" pitchFamily="34" charset="0"/>
              <a:buChar char="•"/>
            </a:pPr>
            <a:r>
              <a:rPr lang="en-GB" sz="1500" dirty="0" smtClean="0">
                <a:latin typeface="SassoonPrimaryInfant" pitchFamily="2" charset="0"/>
              </a:rPr>
              <a:t>Ask parent’s about the child’s history, likes, dislikes, family members and culture</a:t>
            </a:r>
          </a:p>
          <a:p>
            <a:pPr marL="285750" indent="-285750">
              <a:buFont typeface="Arial" panose="020B0604020202020204" pitchFamily="34" charset="0"/>
              <a:buChar char="•"/>
            </a:pPr>
            <a:r>
              <a:rPr lang="en-GB" sz="1500" dirty="0" smtClean="0">
                <a:latin typeface="SassoonPrimaryInfant" pitchFamily="2" charset="0"/>
              </a:rPr>
              <a:t>Highlight children’s interests  • </a:t>
            </a:r>
            <a:r>
              <a:rPr lang="en-GB" sz="1500" dirty="0">
                <a:latin typeface="SassoonPrimaryInfant" pitchFamily="2" charset="0"/>
              </a:rPr>
              <a:t>Model practises that support good hygiene </a:t>
            </a:r>
            <a:endParaRPr lang="en-GB" sz="1500" dirty="0" smtClean="0">
              <a:latin typeface="SassoonPrimaryInfant" pitchFamily="2" charset="0"/>
            </a:endParaRPr>
          </a:p>
          <a:p>
            <a:pPr marL="285750" indent="-285750">
              <a:buFont typeface="Arial" panose="020B0604020202020204" pitchFamily="34" charset="0"/>
              <a:buChar char="•"/>
            </a:pPr>
            <a:r>
              <a:rPr lang="en-GB" sz="1500" dirty="0" smtClean="0">
                <a:latin typeface="SassoonPrimaryInfant" pitchFamily="2" charset="0"/>
              </a:rPr>
              <a:t>Encourage cooperation, sharing and kindness</a:t>
            </a:r>
          </a:p>
          <a:p>
            <a:pPr marL="285750" indent="-285750">
              <a:buFont typeface="Arial" panose="020B0604020202020204" pitchFamily="34" charset="0"/>
              <a:buChar char="•"/>
            </a:pPr>
            <a:r>
              <a:rPr lang="en-GB" sz="1500" dirty="0" smtClean="0">
                <a:latin typeface="SassoonPrimaryInfant" pitchFamily="2" charset="0"/>
              </a:rPr>
              <a:t>Narrating your own decisions about healthy foods</a:t>
            </a:r>
          </a:p>
          <a:p>
            <a:pPr marL="285750" indent="-285750">
              <a:buFont typeface="Arial" panose="020B0604020202020204" pitchFamily="34" charset="0"/>
              <a:buChar char="•"/>
            </a:pPr>
            <a:r>
              <a:rPr lang="en-GB" sz="1500" dirty="0" smtClean="0">
                <a:latin typeface="SassoonPrimaryInfant" pitchFamily="2" charset="0"/>
              </a:rPr>
              <a:t>Encourage </a:t>
            </a:r>
            <a:r>
              <a:rPr lang="en-GB" sz="1500" dirty="0">
                <a:latin typeface="SassoonPrimaryInfant" pitchFamily="2" charset="0"/>
              </a:rPr>
              <a:t>listening to peers as well as </a:t>
            </a:r>
            <a:r>
              <a:rPr lang="en-GB" sz="1500" dirty="0" smtClean="0">
                <a:latin typeface="SassoonPrimaryInfant" pitchFamily="2" charset="0"/>
              </a:rPr>
              <a:t>adults</a:t>
            </a:r>
          </a:p>
          <a:p>
            <a:pPr marL="285750" indent="-285750">
              <a:buFont typeface="Arial" panose="020B0604020202020204" pitchFamily="34" charset="0"/>
              <a:buChar char="•"/>
            </a:pPr>
            <a:r>
              <a:rPr lang="en-GB" sz="1500" dirty="0" smtClean="0">
                <a:latin typeface="SassoonPrimaryInfant" pitchFamily="2" charset="0"/>
              </a:rPr>
              <a:t>Express your approval when they help, listen and support each other</a:t>
            </a:r>
          </a:p>
          <a:p>
            <a:pPr marL="285750" indent="-285750">
              <a:buFont typeface="Arial" panose="020B0604020202020204" pitchFamily="34" charset="0"/>
              <a:buChar char="•"/>
            </a:pPr>
            <a:r>
              <a:rPr lang="en-GB" sz="1500" dirty="0" smtClean="0">
                <a:latin typeface="SassoonPrimaryInfant" pitchFamily="2" charset="0"/>
              </a:rPr>
              <a:t>Allow time in friendship groups as well as other groupings</a:t>
            </a:r>
          </a:p>
          <a:p>
            <a:pPr marL="285750" indent="-285750">
              <a:buFont typeface="Arial" panose="020B0604020202020204" pitchFamily="34" charset="0"/>
              <a:buChar char="•"/>
            </a:pPr>
            <a:r>
              <a:rPr lang="en-GB" sz="1500" dirty="0" smtClean="0">
                <a:latin typeface="SassoonPrimaryInfant" pitchFamily="2" charset="0"/>
              </a:rPr>
              <a:t>Help children to set goals and achieve them</a:t>
            </a:r>
          </a:p>
          <a:p>
            <a:pPr marL="285750" indent="-285750">
              <a:buFont typeface="Arial" panose="020B0604020202020204" pitchFamily="34" charset="0"/>
              <a:buChar char="•"/>
            </a:pPr>
            <a:r>
              <a:rPr lang="en-GB" sz="1500" dirty="0" smtClean="0">
                <a:latin typeface="SassoonPrimaryInfant" pitchFamily="2" charset="0"/>
              </a:rPr>
              <a:t>Have high expectations for children following instructions</a:t>
            </a:r>
          </a:p>
          <a:p>
            <a:pPr marL="285750" indent="-285750">
              <a:buFont typeface="Arial" panose="020B0604020202020204" pitchFamily="34" charset="0"/>
              <a:buChar char="•"/>
            </a:pPr>
            <a:r>
              <a:rPr lang="en-GB" sz="1500" dirty="0" smtClean="0">
                <a:latin typeface="SassoonPrimaryInfant" pitchFamily="2" charset="0"/>
              </a:rPr>
              <a:t>Model positive behaviour and highlight exemplary behaviour</a:t>
            </a:r>
          </a:p>
          <a:p>
            <a:pPr marL="285750" indent="-285750">
              <a:buFont typeface="Arial" panose="020B0604020202020204" pitchFamily="34" charset="0"/>
              <a:buChar char="•"/>
            </a:pPr>
            <a:r>
              <a:rPr lang="en-GB" sz="1500" dirty="0" smtClean="0">
                <a:latin typeface="SassoonPrimaryInfant" pitchFamily="2" charset="0"/>
              </a:rPr>
              <a:t>Undertake specific activities that encourage talk about feelings and their opinions</a:t>
            </a:r>
          </a:p>
          <a:p>
            <a:pPr marL="285750" indent="-285750">
              <a:buFont typeface="Arial" panose="020B0604020202020204" pitchFamily="34" charset="0"/>
              <a:buChar char="•"/>
            </a:pPr>
            <a:r>
              <a:rPr lang="en-GB" sz="1500" dirty="0" smtClean="0">
                <a:latin typeface="SassoonPrimaryInfant" pitchFamily="2" charset="0"/>
              </a:rPr>
              <a:t>Offer constructive support and recognition of a child’s personal achievements</a:t>
            </a:r>
          </a:p>
          <a:p>
            <a:pPr marL="285750" indent="-285750">
              <a:buFont typeface="Arial" panose="020B0604020202020204" pitchFamily="34" charset="0"/>
              <a:buChar char="•"/>
            </a:pPr>
            <a:r>
              <a:rPr lang="en-GB" sz="1500" dirty="0" smtClean="0">
                <a:latin typeface="SassoonPrimaryInfant" pitchFamily="2" charset="0"/>
              </a:rPr>
              <a:t>Provide opportunities for children to tell each other about their work and play</a:t>
            </a:r>
          </a:p>
          <a:p>
            <a:pPr marL="285750" indent="-285750">
              <a:buFont typeface="Arial" panose="020B0604020202020204" pitchFamily="34" charset="0"/>
              <a:buChar char="•"/>
            </a:pPr>
            <a:r>
              <a:rPr lang="en-GB" sz="1500" dirty="0" smtClean="0">
                <a:latin typeface="SassoonPrimaryInfant" pitchFamily="2" charset="0"/>
              </a:rPr>
              <a:t>Help them reflect and self evaluate their own work</a:t>
            </a:r>
          </a:p>
          <a:p>
            <a:pPr marL="285750" indent="-285750">
              <a:buFont typeface="Arial" panose="020B0604020202020204" pitchFamily="34" charset="0"/>
              <a:buChar char="•"/>
            </a:pPr>
            <a:r>
              <a:rPr lang="en-GB" sz="1500" dirty="0" smtClean="0">
                <a:latin typeface="SassoonPrimaryInfant" pitchFamily="2" charset="0"/>
              </a:rPr>
              <a:t>Encourage them to think about their own feelings and those of others by giving explicit examples of how others might feel</a:t>
            </a:r>
          </a:p>
          <a:p>
            <a:pPr marL="285750" indent="-285750">
              <a:buFont typeface="Arial" panose="020B0604020202020204" pitchFamily="34" charset="0"/>
              <a:buChar char="•"/>
            </a:pPr>
            <a:r>
              <a:rPr lang="en-GB" sz="1500" dirty="0" smtClean="0">
                <a:latin typeface="SassoonPrimaryInfant" pitchFamily="2" charset="0"/>
              </a:rPr>
              <a:t>Give children space to calm down and return to an activity</a:t>
            </a:r>
          </a:p>
          <a:p>
            <a:pPr marL="285750" indent="-285750">
              <a:buFont typeface="Arial" panose="020B0604020202020204" pitchFamily="34" charset="0"/>
              <a:buChar char="•"/>
            </a:pPr>
            <a:r>
              <a:rPr lang="en-GB" sz="1500" dirty="0" smtClean="0">
                <a:latin typeface="SassoonPrimaryInfant" pitchFamily="2" charset="0"/>
              </a:rPr>
              <a:t>Use dialogic story time (talking about ideas arising from a story whilst reading aloud) to discuss books that deal with challenges</a:t>
            </a:r>
          </a:p>
          <a:p>
            <a:pPr marL="285750" indent="-285750">
              <a:buFont typeface="Arial" panose="020B0604020202020204" pitchFamily="34" charset="0"/>
              <a:buChar char="•"/>
            </a:pPr>
            <a:r>
              <a:rPr lang="en-GB" sz="1500" dirty="0" smtClean="0">
                <a:latin typeface="SassoonPrimaryInfant" pitchFamily="2" charset="0"/>
              </a:rPr>
              <a:t>Ask children to explain to others what they thought about a problem or an emotion and how they deal with it</a:t>
            </a:r>
            <a:endParaRPr lang="en-GB" sz="1500" dirty="0">
              <a:latin typeface="SassoonPrimaryInfant" pitchFamily="2" charset="0"/>
            </a:endParaRPr>
          </a:p>
          <a:p>
            <a:pPr marL="285750" indent="-285750">
              <a:buFont typeface="Arial" panose="020B0604020202020204" pitchFamily="34" charset="0"/>
              <a:buChar char="•"/>
            </a:pPr>
            <a:endParaRPr lang="en-GB" sz="1600" dirty="0" smtClean="0">
              <a:latin typeface="SassoonPrimaryInfant" pitchFamily="2" charset="0"/>
            </a:endParaRPr>
          </a:p>
          <a:p>
            <a:pPr marL="285750" indent="-285750">
              <a:buFont typeface="Arial" panose="020B0604020202020204" pitchFamily="34" charset="0"/>
              <a:buChar char="•"/>
            </a:pPr>
            <a:endParaRPr lang="en-GB" sz="1600" dirty="0" smtClean="0">
              <a:latin typeface="SassoonPrimaryInfant" pitchFamily="2" charset="0"/>
            </a:endParaRP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186053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11001</TotalTime>
  <Words>8736</Words>
  <Application>Microsoft Office PowerPoint</Application>
  <PresentationFormat>Widescreen</PresentationFormat>
  <Paragraphs>619</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 Rounded MT Bold</vt:lpstr>
      <vt:lpstr>Calibri</vt:lpstr>
      <vt:lpstr>Calibri Light</vt:lpstr>
      <vt:lpstr>Courier New</vt:lpstr>
      <vt:lpstr>Coves</vt:lpstr>
      <vt:lpstr>ElefontEF</vt:lpstr>
      <vt:lpstr>SassoonPrimaryInfant</vt:lpstr>
      <vt:lpstr>Office Theme</vt:lpstr>
      <vt:lpstr>EYFS Curriculum</vt:lpstr>
      <vt:lpstr>Our Class</vt:lpstr>
      <vt:lpstr>How do we teach children in Reception?  In our classroom, you may see children playing alone or with their peers, deciding on resources and choosing how to spend their time. You may see a child playing and listening to an adult, who is modelling how to achieve something or teaching a new skill that interests the child.   Adults may scaffold a children’s play. This involves taking their play to higher levels of learning, entering the play as a co-creator and helping to provoke a framework for the children to go from “what they know” to “what else they could know”! Scaffolding enables a child to solve a problem, carry on a task or achieve a goal which is just beyond his or her abilities. During play, where foundational social and emotional skills are developed, scaffolding is a bridge to new skills levels using three key ingredients; modelling the skills, giving clues and asking questions while the child is trying out a new skill, and then the child approaches mastery, withdrawing the support. </vt:lpstr>
      <vt:lpstr>PowerPoint Presentation</vt:lpstr>
      <vt:lpstr>Planning in the EYFS</vt:lpstr>
      <vt:lpstr>Personal  Development</vt:lpstr>
      <vt:lpstr>Communication &amp; Language</vt:lpstr>
      <vt:lpstr>Communication &amp; Language</vt:lpstr>
      <vt:lpstr>Personal, Social and Emotional</vt:lpstr>
      <vt:lpstr>Personal, Social and Emotional</vt:lpstr>
      <vt:lpstr>Physical- Gross Motor</vt:lpstr>
      <vt:lpstr>Gross Motor Development</vt:lpstr>
      <vt:lpstr>Physical- Fine Motor</vt:lpstr>
      <vt:lpstr>Fine Motor Development</vt:lpstr>
      <vt:lpstr>Pencil Grip Progression</vt:lpstr>
      <vt:lpstr>We follow the structure of the Read, Write Inc programme, from Reception, to teach phonics. Read Write Inc. (RWI) is a phonics complete literacy programme which helps all children learn to read fluently and at speed so they can focus on developing their skills in comprehension, vocabulary and spelling.  We begin the programme in Reception and will continue teaching RWI to children until they can read fluently.  The children begin a short daily phonics session to introduce the letter sounds and opportunities to practise blending, ready for reading. When they are ready, we group children by their reading progress for a daily phonics session. We re-assess children every half-term so we can place them in the group where they’ll make the most progress. We provide extra daily one-to-one sessions for children who need a bit of a boost to keep up.   Each week, the children are given the sounds to practise at home and consolidate learning, a teacher-made video is also uploaded to Seesaw, modelling the correct pure sound pronunciation and showing the letter formation phrase for each letter… this is an invaluable tool for informing parents about what has been learnt in school. We ask parents to practise reading these graphemes every time they hear their child read.  Our children’s reading journey begins with wordless picture books, as a tool for practising the use of story language, develop vocabulary, understanding of story structures, developing picture cues and fostering an confidence and excitement for reading. As children’s phonic knowledge and skills develop, we introduce phonetically decodable books, which are closely matched to the sounds that the children are familiar with and have been taught in our phonics sessions.  We also make weekly use of our school library, to ensure that our children are able to explore a range of fiction and non-fictions texts of their own choosing, enjoying them with parents at home.   Near the end of Year 1, all children take part in a statutory Phonics Screening Check to assess whether they have met the ‘expected’ level for reading using their phonics. This check involves the children reading 40 words (some real and some ‘nonsense’ words) using the sounds they have learned. Parents are informed of the results and plans put in place for further support for any children who do not meet the threshold, ready for the re-check at the end of Year 2. </vt:lpstr>
      <vt:lpstr>Literacy- Writing</vt:lpstr>
      <vt:lpstr>PowerPoint Presentation</vt:lpstr>
      <vt:lpstr>Literacy</vt:lpstr>
      <vt:lpstr>PowerPoint Presentation</vt:lpstr>
      <vt:lpstr>Maths Sense &amp; Number Pattern</vt:lpstr>
      <vt:lpstr>PowerPoint Presentation</vt:lpstr>
      <vt:lpstr>Understanding the World</vt:lpstr>
      <vt:lpstr>Understanding the World</vt:lpstr>
      <vt:lpstr>Expressive Art &amp; Design</vt:lpstr>
      <vt:lpstr>Working With Parents</vt:lpstr>
      <vt:lpstr>Observation and Assessment  In Reception, the team use a range of strategies to gather information about the children’s learning and development. We use observations as our main form of assessment, and ‘wow’ moments are recorded in a learning journal online called ‘Seesaw’. Seesaw is a secure online journal which builds on children’s experiences during their time with us. It enables parents to view work from school and see how their child is doing online. Parents can share pictures/ videos with school in order to inform our planning and assessments of children. Seesaw information is stored on a secure server which is monitored closely, and the software can be accessed from a desktop PC or via smartphone app for Android and Apple devices. Keeping children safe online is extremely important to us at Cliffe VC Primary School, therefore we ask parents to sign an agreement and other information to show that they understand and agree with our guidelines whilst using Seesaw.  The children’s learning is monitored and sometimes observed through photographs, notes and videos. Some literacy or maths may be recorded in files or on display in the classroom. Staff constantly use their professional judgement to decide what a child is achieving and what they need to do next. The staff watch the children interacting through their play and learning, we model and guide to support the children and assess the children using the non-statutory framework ‘Development Matters 2021’. Observations are completed individually and in groups by all team members.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EYFS Curriculum</dc:title>
  <dc:creator>Amy Wilson</dc:creator>
  <cp:lastModifiedBy>Amy Wilson</cp:lastModifiedBy>
  <cp:revision>113</cp:revision>
  <dcterms:created xsi:type="dcterms:W3CDTF">2021-09-14T13:00:54Z</dcterms:created>
  <dcterms:modified xsi:type="dcterms:W3CDTF">2021-10-04T15:57:13Z</dcterms:modified>
</cp:coreProperties>
</file>